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CE27F5F-2C0C-43A2-B16A-4D1D1B151DC0}">
  <a:tblStyle styleId="{0CE27F5F-2C0C-43A2-B16A-4D1D1B151DC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b6acd3aaf7_0_1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1b6acd3aaf7_0_1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g1b6acd3aaf7_0_1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b6acd3aaf7_0_7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g1b6acd3aaf7_0_7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g1b6acd3aaf7_0_7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b6acd3aaf7_0_3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b6acd3aaf7_0_37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1b6acd3aaf7_0_37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b6acd3aaf7_0_3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b6acd3aaf7_0_38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1b6acd3aaf7_0_38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b6acd3aaf7_0_4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b6acd3aaf7_0_40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1b6acd3aaf7_0_40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b6acd3aaf7_0_4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b6acd3aaf7_0_41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1b6acd3aaf7_0_41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b6acd3aaf7_0_4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b6acd3aaf7_0_44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1b6acd3aaf7_0_44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b6acd3aaf7_0_4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b6acd3aaf7_0_46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1b6acd3aaf7_0_46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b6acd3aaf7_0_6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1b6acd3aaf7_0_6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g1b6acd3aaf7_0_6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b6acd3aaf7_0_6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g1b6acd3aaf7_0_6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g1b6acd3aaf7_0_6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c327b8bcb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 name="Google Shape;70;g1c327b8bcb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 name="Google Shape;71;g1c327b8bcb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b6acd3aaf7_0_7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b6acd3aaf7_0_79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1b6acd3aaf7_0_79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b6acd3aaf7_0_7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g1b6acd3aaf7_0_7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b6acd3aaf7_0_8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g1b6acd3aaf7_0_8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g1b6acd3aaf7_0_8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b6acd3aaf7_0_8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g1b6acd3aaf7_0_8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b6acd3aaf7_0_8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 name="Google Shape;349;g1b6acd3aaf7_0_8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b6acd3aaf7_0_8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5" name="Google Shape;355;g1b6acd3aaf7_0_8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b6acd3aaf7_0_8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1" name="Google Shape;361;g1b6acd3aaf7_0_8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b6acd3aaf7_0_9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7" name="Google Shape;367;g1b6acd3aaf7_0_9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b6acd3aaf7_0_8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3" name="Google Shape;373;g1b6acd3aaf7_0_8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b6acd3aaf7_0_8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What have we done? We looked at 3 maps and we can already make a reasonable guess that the severe weather potential could increase through 00Z. No models needed!</a:t>
            </a:r>
            <a:endParaRPr/>
          </a:p>
        </p:txBody>
      </p:sp>
      <p:sp>
        <p:nvSpPr>
          <p:cNvPr id="379" name="Google Shape;379;g1b6acd3aaf7_0_8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b6acd3aaf7_0_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b6acd3aaf7_0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1b6acd3aaf7_0_8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Note: In a real-world discussion we wouldn’t say “diff cyclonic vort advection aloft” - it’s quite a mouthful! Instead we would typically say something like “broad-scale ascent ahead of the wave”. However, for the purposes of this class, we’ll be explicit.</a:t>
            </a:r>
            <a:endParaRPr/>
          </a:p>
        </p:txBody>
      </p:sp>
      <p:sp>
        <p:nvSpPr>
          <p:cNvPr id="386" name="Google Shape;386;g1b6acd3aaf7_0_8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b6acd3aaf7_0_8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What have we done? We looked at 3 maps and we can already make a reasonable guess that the severe weather potential could increase through 00Z. No models needed!</a:t>
            </a:r>
            <a:endParaRPr/>
          </a:p>
        </p:txBody>
      </p:sp>
      <p:sp>
        <p:nvSpPr>
          <p:cNvPr id="393" name="Google Shape;393;g1b6acd3aaf7_0_8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c3238a3c45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What have we done? We looked at 3 maps and we can already make a reasonable guess that the severe weather potential could increase through 00Z. No models needed!</a:t>
            </a:r>
            <a:endParaRPr/>
          </a:p>
        </p:txBody>
      </p:sp>
      <p:sp>
        <p:nvSpPr>
          <p:cNvPr id="400" name="Google Shape;400;g1c3238a3c45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b6acd3aaf7_0_8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What have we done? We looked at 2 maps and we can already make a reasonable guess that the severe weather potential could increase through 00Z. No models needed!</a:t>
            </a:r>
            <a:endParaRPr/>
          </a:p>
        </p:txBody>
      </p:sp>
      <p:sp>
        <p:nvSpPr>
          <p:cNvPr id="407" name="Google Shape;407;g1b6acd3aaf7_0_8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b6acd3aaf7_0_8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1b6acd3aaf7_0_89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g1b6acd3aaf7_0_89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b6acd3aaf7_0_9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0" name="Google Shape;420;g1b6acd3aaf7_0_9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b6acd3aaf7_0_10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7" name="Google Shape;427;g1b6acd3aaf7_0_10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1b6acd3aaf7_0_10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2" name="Google Shape;442;g1b6acd3aaf7_0_10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b6acd3aaf7_0_10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3" name="Google Shape;453;g1b6acd3aaf7_0_10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b6acd3aaf7_0_10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6" name="Google Shape;466;g1b6acd3aaf7_0_10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c3238a3c4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c3238a3c4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1c3238a3c4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1c3238a3c4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1b6acd3aaf7_0_10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7" name="Google Shape;487;g1b6acd3aaf7_0_10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1b6acd3aaf7_0_10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4" name="Google Shape;494;g1b6acd3aaf7_0_10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1b6acd3aaf7_0_10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1" name="Google Shape;501;g1b6acd3aaf7_0_10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b6acd3aaf7_0_10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Again, we used only 3 (!) soundings to make a reasonable assessment of the severe weather potential at 00 Z! No models needed!</a:t>
            </a:r>
            <a:endParaRPr/>
          </a:p>
        </p:txBody>
      </p:sp>
      <p:sp>
        <p:nvSpPr>
          <p:cNvPr id="508" name="Google Shape;508;g1b6acd3aaf7_0_10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1b6acd3aaf7_0_10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Note: In a real-world discussion we wouldn’t say “diff cyclonic vort advection aloft” - it’s quite a mouthful! Instead we would typically say something like “broad-scale ascent ahead of the wave”. However, for the purposes of this class, we’ll be explicit.</a:t>
            </a:r>
            <a:endParaRPr/>
          </a:p>
        </p:txBody>
      </p:sp>
      <p:sp>
        <p:nvSpPr>
          <p:cNvPr id="515" name="Google Shape;515;g1b6acd3aaf7_0_10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1c3238a3c45_0_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Note: In a real-world discussion we wouldn’t say “diff cyclonic vort advection aloft” - it’s quite a mouthful! Instead we would typically say something like “broad-scale ascent ahead of the wave”. However, for the purposes of this class, we’ll be explicit.</a:t>
            </a:r>
            <a:endParaRPr/>
          </a:p>
        </p:txBody>
      </p:sp>
      <p:sp>
        <p:nvSpPr>
          <p:cNvPr id="522" name="Google Shape;522;g1c3238a3c45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1c3238a3c45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1c3238a3c4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1c3238a3c45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Note: In a real-world discussion we wouldn’t say “diff cyclonic vort advection aloft” - it’s quite a mouthful! Instead we would typically say something like “broad-scale ascent ahead of the wave”. However, for the purposes of this class, we’ll be explicit.</a:t>
            </a:r>
            <a:endParaRPr/>
          </a:p>
        </p:txBody>
      </p:sp>
      <p:sp>
        <p:nvSpPr>
          <p:cNvPr id="536" name="Google Shape;536;g1c3238a3c45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1b6acd3aaf7_0_1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1b6acd3aaf7_0_110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g1b6acd3aaf7_0_110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b6acd3aaf7_0_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b6acd3aaf7_0_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1b6acd3aaf7_0_11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0" name="Google Shape;550;g1b6acd3aaf7_0_1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1b6acd3aaf7_0_1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1b6acd3aaf7_0_120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g1b6acd3aaf7_0_120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1b6acd3aaf7_0_12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1b6acd3aaf7_0_122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g1b6acd3aaf7_0_122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1b6acd3aaf7_0_12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1b6acd3aaf7_0_123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g1b6acd3aaf7_0_123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1c3238a3c4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1c3238a3c4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1b6acd3aaf7_0_12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1" name="Google Shape;611;g1b6acd3aaf7_0_12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1b6acd3aaf7_0_12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8" name="Google Shape;618;g1b6acd3aaf7_0_1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1b6acd3aaf7_0_12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5" name="Google Shape;625;g1b6acd3aaf7_0_12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1b6acd3aaf7_0_12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2" name="Google Shape;632;g1b6acd3aaf7_0_12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1b6acd3aaf7_0_12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9" name="Google Shape;639;g1b6acd3aaf7_0_12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b6acd3aaf7_0_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b6acd3aaf7_0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Think about tornado warnings: The public does not need to know </a:t>
            </a:r>
            <a:r>
              <a:rPr i="1" lang="en"/>
              <a:t>why</a:t>
            </a:r>
            <a:r>
              <a:rPr lang="en"/>
              <a:t> a tornado is </a:t>
            </a:r>
            <a:r>
              <a:rPr lang="en"/>
              <a:t>occurring, all they need to know is that a tornado </a:t>
            </a:r>
            <a:r>
              <a:rPr i="1" lang="en"/>
              <a:t>is</a:t>
            </a:r>
            <a:r>
              <a:rPr lang="en"/>
              <a:t> occurring, </a:t>
            </a:r>
            <a:r>
              <a:rPr i="1" lang="en"/>
              <a:t>where</a:t>
            </a:r>
            <a:r>
              <a:rPr lang="en"/>
              <a:t> it is, </a:t>
            </a:r>
            <a:r>
              <a:rPr i="1" lang="en"/>
              <a:t>when</a:t>
            </a:r>
            <a:r>
              <a:rPr lang="en"/>
              <a:t> it will arrive at their house, etc…</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1c3238a3c45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1c3238a3c45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1b6acd3aaf7_0_12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1b6acd3aaf7_0_128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g1b6acd3aaf7_0_128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1b6acd3aaf7_0_12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1b6acd3aaf7_0_128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g1b6acd3aaf7_0_128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1b6acd3aaf7_0_13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1b6acd3aaf7_0_13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g1b6acd3aaf7_0_138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1b6acd3aaf7_0_13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1b6acd3aaf7_0_139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g1b6acd3aaf7_0_139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1b6acd3aaf7_0_14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1b6acd3aaf7_0_140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g1b6acd3aaf7_0_140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1b6acd3aaf7_0_1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1b6acd3aaf7_0_1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1b6acd3aaf7_0_14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7" name="Google Shape;707;g1b6acd3aaf7_0_14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8" name="Google Shape;708;g1b6acd3aaf7_0_14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1b6acd3aaf7_0_14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7" name="Google Shape;717;g1b6acd3aaf7_0_14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8" name="Google Shape;718;g1b6acd3aaf7_0_14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b6acd3aaf7_0_6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b6acd3aaf7_0_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Think about tornado warnings: The public does not need to know </a:t>
            </a:r>
            <a:r>
              <a:rPr i="1" lang="en"/>
              <a:t>why</a:t>
            </a:r>
            <a:r>
              <a:rPr lang="en"/>
              <a:t> a tornado is occurring, all they need to know is that a tornado </a:t>
            </a:r>
            <a:r>
              <a:rPr i="1" lang="en"/>
              <a:t>is</a:t>
            </a:r>
            <a:r>
              <a:rPr lang="en"/>
              <a:t> occurring, </a:t>
            </a:r>
            <a:r>
              <a:rPr i="1" lang="en"/>
              <a:t>where</a:t>
            </a:r>
            <a:r>
              <a:rPr lang="en"/>
              <a:t> it is, </a:t>
            </a:r>
            <a:r>
              <a:rPr i="1" lang="en"/>
              <a:t>when</a:t>
            </a:r>
            <a:r>
              <a:rPr lang="en"/>
              <a:t> it will arrive at their house, etc…</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b6acd3aaf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g1b6acd3aaf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b6acd3aaf7_0_6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Note: student’s don’t actually </a:t>
            </a:r>
            <a:r>
              <a:rPr lang="en"/>
              <a:t>have to read the discussion. This is just to illustrate the point that SPC forecast discussions generally follow this outline. Students who are interested can go find this discussion from the 06 UTC outlook on Sept 18, 2022.</a:t>
            </a:r>
            <a:endParaRPr/>
          </a:p>
        </p:txBody>
      </p:sp>
      <p:sp>
        <p:nvSpPr>
          <p:cNvPr id="145" name="Google Shape;145;g1b6acd3aaf7_0_6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2" name="Google Shape;52;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5" name="Google Shape;55;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2.png"/><Relationship Id="rId7"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jp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jpg"/><Relationship Id="rId4" Type="http://schemas.openxmlformats.org/officeDocument/2006/relationships/image" Target="../media/image19.png"/><Relationship Id="rId5"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jpg"/><Relationship Id="rId4" Type="http://schemas.openxmlformats.org/officeDocument/2006/relationships/image" Target="../media/image11.jpg"/><Relationship Id="rId5"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3.gif"/><Relationship Id="rId4" Type="http://schemas.openxmlformats.org/officeDocument/2006/relationships/image" Target="../media/image14.gif"/><Relationship Id="rId5" Type="http://schemas.openxmlformats.org/officeDocument/2006/relationships/image" Target="../media/image8.png"/><Relationship Id="rId6"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6.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gif"/><Relationship Id="rId5" Type="http://schemas.openxmlformats.org/officeDocument/2006/relationships/image" Target="../media/image17.png"/><Relationship Id="rId6" Type="http://schemas.openxmlformats.org/officeDocument/2006/relationships/image" Target="../media/image9.gif"/><Relationship Id="rId7" Type="http://schemas.openxmlformats.org/officeDocument/2006/relationships/image" Target="../media/image16.png"/><Relationship Id="rId8"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18.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24.gif"/><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25.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30.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3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29.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image" Target="../media/image31.gi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image" Target="../media/image28.gi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3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3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35.png"/><Relationship Id="rId4" Type="http://schemas.openxmlformats.org/officeDocument/2006/relationships/image" Target="../media/image32.gi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7.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0" y="0"/>
            <a:ext cx="2280159" cy="5143500"/>
          </a:xfrm>
          <a:prstGeom prst="rect">
            <a:avLst/>
          </a:prstGeom>
          <a:noFill/>
          <a:ln>
            <a:noFill/>
          </a:ln>
        </p:spPr>
      </p:pic>
      <p:pic>
        <p:nvPicPr>
          <p:cNvPr id="61" name="Google Shape;61;p14"/>
          <p:cNvPicPr preferRelativeResize="0"/>
          <p:nvPr/>
        </p:nvPicPr>
        <p:blipFill>
          <a:blip r:embed="rId4">
            <a:alphaModFix/>
          </a:blip>
          <a:stretch>
            <a:fillRect/>
          </a:stretch>
        </p:blipFill>
        <p:spPr>
          <a:xfrm>
            <a:off x="2280161" y="0"/>
            <a:ext cx="3243213" cy="5143499"/>
          </a:xfrm>
          <a:prstGeom prst="rect">
            <a:avLst/>
          </a:prstGeom>
          <a:noFill/>
          <a:ln>
            <a:noFill/>
          </a:ln>
        </p:spPr>
      </p:pic>
      <p:pic>
        <p:nvPicPr>
          <p:cNvPr id="62" name="Google Shape;62;p14"/>
          <p:cNvPicPr preferRelativeResize="0"/>
          <p:nvPr/>
        </p:nvPicPr>
        <p:blipFill rotWithShape="1">
          <a:blip r:embed="rId5">
            <a:alphaModFix/>
          </a:blip>
          <a:srcRect b="2429" l="0" r="0" t="-2430"/>
          <a:stretch/>
        </p:blipFill>
        <p:spPr>
          <a:xfrm>
            <a:off x="6173775" y="0"/>
            <a:ext cx="2970225" cy="4632601"/>
          </a:xfrm>
          <a:prstGeom prst="rect">
            <a:avLst/>
          </a:prstGeom>
          <a:noFill/>
          <a:ln>
            <a:noFill/>
          </a:ln>
        </p:spPr>
      </p:pic>
      <p:pic>
        <p:nvPicPr>
          <p:cNvPr id="63" name="Google Shape;63;p14"/>
          <p:cNvPicPr preferRelativeResize="0"/>
          <p:nvPr/>
        </p:nvPicPr>
        <p:blipFill>
          <a:blip r:embed="rId6">
            <a:alphaModFix/>
          </a:blip>
          <a:stretch>
            <a:fillRect/>
          </a:stretch>
        </p:blipFill>
        <p:spPr>
          <a:xfrm>
            <a:off x="4713193" y="-34631"/>
            <a:ext cx="2325378" cy="2534487"/>
          </a:xfrm>
          <a:prstGeom prst="rect">
            <a:avLst/>
          </a:prstGeom>
          <a:noFill/>
          <a:ln>
            <a:noFill/>
          </a:ln>
        </p:spPr>
      </p:pic>
      <p:pic>
        <p:nvPicPr>
          <p:cNvPr id="64" name="Google Shape;64;p14"/>
          <p:cNvPicPr preferRelativeResize="0"/>
          <p:nvPr/>
        </p:nvPicPr>
        <p:blipFill>
          <a:blip r:embed="rId7">
            <a:alphaModFix/>
          </a:blip>
          <a:stretch>
            <a:fillRect/>
          </a:stretch>
        </p:blipFill>
        <p:spPr>
          <a:xfrm>
            <a:off x="4944349" y="2524425"/>
            <a:ext cx="2892125" cy="2619075"/>
          </a:xfrm>
          <a:prstGeom prst="rect">
            <a:avLst/>
          </a:prstGeom>
          <a:noFill/>
          <a:ln>
            <a:noFill/>
          </a:ln>
        </p:spPr>
      </p:pic>
      <p:sp>
        <p:nvSpPr>
          <p:cNvPr id="65" name="Google Shape;65;p14"/>
          <p:cNvSpPr/>
          <p:nvPr/>
        </p:nvSpPr>
        <p:spPr>
          <a:xfrm>
            <a:off x="0" y="8650"/>
            <a:ext cx="9161400" cy="5143500"/>
          </a:xfrm>
          <a:prstGeom prst="rect">
            <a:avLst/>
          </a:prstGeom>
          <a:solidFill>
            <a:srgbClr val="F4F1F1">
              <a:alpha val="52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txBox="1"/>
          <p:nvPr>
            <p:ph type="ctrTitle"/>
          </p:nvPr>
        </p:nvSpPr>
        <p:spPr>
          <a:xfrm>
            <a:off x="311708" y="744575"/>
            <a:ext cx="8520600" cy="2052600"/>
          </a:xfrm>
          <a:prstGeom prst="rect">
            <a:avLst/>
          </a:prstGeom>
          <a:noFill/>
        </p:spPr>
        <p:txBody>
          <a:bodyPr anchorCtr="0" anchor="b" bIns="91425" lIns="91425" spcFirstLastPara="1" rIns="91425" wrap="square" tIns="91425">
            <a:normAutofit/>
          </a:bodyPr>
          <a:lstStyle/>
          <a:p>
            <a:pPr indent="0" lvl="0" marL="0" rtl="0" algn="ctr">
              <a:spcBef>
                <a:spcPts val="0"/>
              </a:spcBef>
              <a:spcAft>
                <a:spcPts val="0"/>
              </a:spcAft>
              <a:buNone/>
            </a:pPr>
            <a:r>
              <a:rPr b="1" lang="en"/>
              <a:t>Writing Forecast Discussions</a:t>
            </a:r>
            <a:endParaRPr b="1"/>
          </a:p>
        </p:txBody>
      </p:sp>
      <p:sp>
        <p:nvSpPr>
          <p:cNvPr id="67" name="Google Shape;67;p14"/>
          <p:cNvSpPr txBox="1"/>
          <p:nvPr/>
        </p:nvSpPr>
        <p:spPr>
          <a:xfrm>
            <a:off x="1385150" y="2834850"/>
            <a:ext cx="6442800" cy="4464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700"/>
              <a:t>To answer in-class questions go to: </a:t>
            </a:r>
            <a:r>
              <a:rPr lang="en" sz="1500">
                <a:highlight>
                  <a:srgbClr val="FFFFFF"/>
                </a:highlight>
                <a:latin typeface="Verdana"/>
                <a:ea typeface="Verdana"/>
                <a:cs typeface="Verdana"/>
                <a:sym typeface="Verdana"/>
              </a:rPr>
              <a:t>pollev.com/severeclass641</a:t>
            </a:r>
            <a:endParaRPr sz="1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3"/>
          <p:cNvSpPr/>
          <p:nvPr/>
        </p:nvSpPr>
        <p:spPr>
          <a:xfrm>
            <a:off x="2677400" y="1229050"/>
            <a:ext cx="4061700" cy="1571400"/>
          </a:xfrm>
          <a:prstGeom prst="wedgeRoundRectCallout">
            <a:avLst>
              <a:gd fmla="val 44548" name="adj1"/>
              <a:gd fmla="val 79006"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3"/>
          <p:cNvSpPr txBox="1"/>
          <p:nvPr>
            <p:ph type="ctrTitle"/>
          </p:nvPr>
        </p:nvSpPr>
        <p:spPr>
          <a:xfrm>
            <a:off x="0" y="29831"/>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sp>
        <p:nvSpPr>
          <p:cNvPr id="170" name="Google Shape;170;p23"/>
          <p:cNvSpPr txBox="1"/>
          <p:nvPr/>
        </p:nvSpPr>
        <p:spPr>
          <a:xfrm>
            <a:off x="2677400" y="1229050"/>
            <a:ext cx="4061700" cy="1569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Use words to paint a picture of the severe weather forecast!</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Each point you make should serve the purpose of adding to the overall picture.</a:t>
            </a:r>
            <a:endParaRPr b="0" i="0" sz="1800" u="none" cap="none" strike="noStrike">
              <a:solidFill>
                <a:srgbClr val="000000"/>
              </a:solidFill>
              <a:latin typeface="Calibri"/>
              <a:ea typeface="Calibri"/>
              <a:cs typeface="Calibri"/>
              <a:sym typeface="Calibri"/>
            </a:endParaRPr>
          </a:p>
        </p:txBody>
      </p:sp>
      <p:pic>
        <p:nvPicPr>
          <p:cNvPr descr="http://1.bp.blogspot.com/-CXmzwW1aZqA/UdDVopZMBTI/AAAAAAAAAt8/brwzxziMlaY/s327/bob-ross-1.jpg" id="171" name="Google Shape;171;p23"/>
          <p:cNvPicPr preferRelativeResize="0"/>
          <p:nvPr/>
        </p:nvPicPr>
        <p:blipFill rotWithShape="1">
          <a:blip r:embed="rId3">
            <a:alphaModFix/>
          </a:blip>
          <a:srcRect b="0" l="0" r="0" t="0"/>
          <a:stretch/>
        </p:blipFill>
        <p:spPr>
          <a:xfrm>
            <a:off x="6629400" y="2841806"/>
            <a:ext cx="2286000" cy="23360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4"/>
          <p:cNvSpPr txBox="1"/>
          <p:nvPr>
            <p:ph type="ctrTitle"/>
          </p:nvPr>
        </p:nvSpPr>
        <p:spPr>
          <a:xfrm>
            <a:off x="0" y="29831"/>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pic>
        <p:nvPicPr>
          <p:cNvPr descr="http://1.bp.blogspot.com/-CXmzwW1aZqA/UdDVopZMBTI/AAAAAAAAAt8/brwzxziMlaY/s327/bob-ross-1.jpg" id="178" name="Google Shape;178;p24"/>
          <p:cNvPicPr preferRelativeResize="0"/>
          <p:nvPr/>
        </p:nvPicPr>
        <p:blipFill rotWithShape="1">
          <a:blip r:embed="rId3">
            <a:alphaModFix/>
          </a:blip>
          <a:srcRect b="0" l="0" r="0" t="0"/>
          <a:stretch/>
        </p:blipFill>
        <p:spPr>
          <a:xfrm>
            <a:off x="6629400" y="2841806"/>
            <a:ext cx="2286000" cy="2336006"/>
          </a:xfrm>
          <a:prstGeom prst="rect">
            <a:avLst/>
          </a:prstGeom>
          <a:noFill/>
          <a:ln>
            <a:noFill/>
          </a:ln>
        </p:spPr>
      </p:pic>
      <p:pic>
        <p:nvPicPr>
          <p:cNvPr id="179" name="Google Shape;179;p24"/>
          <p:cNvPicPr preferRelativeResize="0"/>
          <p:nvPr/>
        </p:nvPicPr>
        <p:blipFill rotWithShape="1">
          <a:blip r:embed="rId4">
            <a:alphaModFix/>
          </a:blip>
          <a:srcRect b="0" l="0" r="0" t="0"/>
          <a:stretch/>
        </p:blipFill>
        <p:spPr>
          <a:xfrm>
            <a:off x="238700" y="2570350"/>
            <a:ext cx="3571346" cy="2480325"/>
          </a:xfrm>
          <a:prstGeom prst="rect">
            <a:avLst/>
          </a:prstGeom>
          <a:noFill/>
          <a:ln>
            <a:noFill/>
          </a:ln>
        </p:spPr>
      </p:pic>
      <p:sp>
        <p:nvSpPr>
          <p:cNvPr id="180" name="Google Shape;180;p24"/>
          <p:cNvSpPr/>
          <p:nvPr/>
        </p:nvSpPr>
        <p:spPr>
          <a:xfrm>
            <a:off x="3744200" y="1000450"/>
            <a:ext cx="4061700" cy="1571400"/>
          </a:xfrm>
          <a:prstGeom prst="wedgeRoundRectCallout">
            <a:avLst>
              <a:gd fmla="val 44548" name="adj1"/>
              <a:gd fmla="val 79006"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4"/>
          <p:cNvSpPr txBox="1"/>
          <p:nvPr/>
        </p:nvSpPr>
        <p:spPr>
          <a:xfrm>
            <a:off x="3744200" y="1000450"/>
            <a:ext cx="4061700" cy="1569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Use the forecast funnel to structure your discussion.</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Start at the synoptic scale </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and work down!</a:t>
            </a:r>
            <a:endParaRPr sz="18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5"/>
          <p:cNvSpPr txBox="1"/>
          <p:nvPr/>
        </p:nvSpPr>
        <p:spPr>
          <a:xfrm>
            <a:off x="6872407" y="2156172"/>
            <a:ext cx="20892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alibri"/>
                <a:ea typeface="Calibri"/>
                <a:cs typeface="Calibri"/>
                <a:sym typeface="Calibri"/>
              </a:rPr>
              <a:t>Use words to paint a picture of the severe weather forecast!</a:t>
            </a:r>
            <a:endParaRPr sz="1000">
              <a:latin typeface="Calibri"/>
              <a:ea typeface="Calibri"/>
              <a:cs typeface="Calibri"/>
              <a:sym typeface="Calibri"/>
            </a:endParaRPr>
          </a:p>
          <a:p>
            <a:pPr indent="0" lvl="0" marL="0" rtl="0" algn="ctr">
              <a:spcBef>
                <a:spcPts val="0"/>
              </a:spcBef>
              <a:spcAft>
                <a:spcPts val="0"/>
              </a:spcAft>
              <a:buNone/>
            </a:pPr>
            <a:r>
              <a:t/>
            </a:r>
            <a:endParaRPr sz="1000">
              <a:latin typeface="Calibri"/>
              <a:ea typeface="Calibri"/>
              <a:cs typeface="Calibri"/>
              <a:sym typeface="Calibri"/>
            </a:endParaRPr>
          </a:p>
          <a:p>
            <a:pPr indent="0" lvl="0" marL="0" rtl="0" algn="ctr">
              <a:spcBef>
                <a:spcPts val="0"/>
              </a:spcBef>
              <a:spcAft>
                <a:spcPts val="0"/>
              </a:spcAft>
              <a:buNone/>
            </a:pPr>
            <a:r>
              <a:rPr lang="en" sz="1000">
                <a:latin typeface="Calibri"/>
                <a:ea typeface="Calibri"/>
                <a:cs typeface="Calibri"/>
                <a:sym typeface="Calibri"/>
              </a:rPr>
              <a:t>Each point you make should serve the purpose of adding to the overall picture.</a:t>
            </a:r>
            <a:endParaRPr sz="1000">
              <a:latin typeface="Calibri"/>
              <a:ea typeface="Calibri"/>
              <a:cs typeface="Calibri"/>
              <a:sym typeface="Calibri"/>
            </a:endParaRPr>
          </a:p>
        </p:txBody>
      </p:sp>
      <p:pic>
        <p:nvPicPr>
          <p:cNvPr descr="http://1.bp.blogspot.com/-CXmzwW1aZqA/UdDVopZMBTI/AAAAAAAAAt8/brwzxziMlaY/s327/bob-ross-1.jpg" id="188" name="Google Shape;188;p25"/>
          <p:cNvPicPr preferRelativeResize="0"/>
          <p:nvPr/>
        </p:nvPicPr>
        <p:blipFill>
          <a:blip r:embed="rId3">
            <a:alphaModFix amt="66000"/>
          </a:blip>
          <a:stretch>
            <a:fillRect/>
          </a:stretch>
        </p:blipFill>
        <p:spPr>
          <a:xfrm>
            <a:off x="7195831" y="3423939"/>
            <a:ext cx="1948169" cy="1753873"/>
          </a:xfrm>
          <a:prstGeom prst="rect">
            <a:avLst/>
          </a:prstGeom>
          <a:noFill/>
          <a:ln>
            <a:noFill/>
          </a:ln>
        </p:spPr>
      </p:pic>
      <p:sp>
        <p:nvSpPr>
          <p:cNvPr id="189" name="Google Shape;189;p25"/>
          <p:cNvSpPr/>
          <p:nvPr/>
        </p:nvSpPr>
        <p:spPr>
          <a:xfrm>
            <a:off x="6896400" y="2134200"/>
            <a:ext cx="2089200" cy="1102500"/>
          </a:xfrm>
          <a:prstGeom prst="wedgeRoundRectCallout">
            <a:avLst>
              <a:gd fmla="val 31249" name="adj1"/>
              <a:gd fmla="val 65043"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0" name="Google Shape;190;p25"/>
          <p:cNvPicPr preferRelativeResize="0"/>
          <p:nvPr/>
        </p:nvPicPr>
        <p:blipFill>
          <a:blip r:embed="rId4">
            <a:alphaModFix/>
          </a:blip>
          <a:stretch>
            <a:fillRect/>
          </a:stretch>
        </p:blipFill>
        <p:spPr>
          <a:xfrm>
            <a:off x="93274" y="2306831"/>
            <a:ext cx="4567031" cy="2722463"/>
          </a:xfrm>
          <a:prstGeom prst="rect">
            <a:avLst/>
          </a:prstGeom>
          <a:noFill/>
          <a:ln>
            <a:noFill/>
          </a:ln>
        </p:spPr>
      </p:pic>
      <p:sp>
        <p:nvSpPr>
          <p:cNvPr id="191" name="Google Shape;191;p25"/>
          <p:cNvSpPr/>
          <p:nvPr/>
        </p:nvSpPr>
        <p:spPr>
          <a:xfrm>
            <a:off x="-3725" y="2416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192" name="Google Shape;192;p25"/>
          <p:cNvSpPr/>
          <p:nvPr/>
        </p:nvSpPr>
        <p:spPr>
          <a:xfrm>
            <a:off x="6621350" y="1941994"/>
            <a:ext cx="2446500" cy="1505400"/>
          </a:xfrm>
          <a:prstGeom prst="rect">
            <a:avLst/>
          </a:prstGeom>
          <a:solidFill>
            <a:srgbClr val="FFFFFF">
              <a:alpha val="71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5"/>
          <p:cNvSpPr txBox="1"/>
          <p:nvPr/>
        </p:nvSpPr>
        <p:spPr>
          <a:xfrm>
            <a:off x="160450" y="848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A 500 mb trough will move east...</a:t>
            </a:r>
            <a:endParaRPr>
              <a:latin typeface="Calibri"/>
              <a:ea typeface="Calibri"/>
              <a:cs typeface="Calibri"/>
              <a:sym typeface="Calibri"/>
            </a:endParaRPr>
          </a:p>
        </p:txBody>
      </p:sp>
      <p:sp>
        <p:nvSpPr>
          <p:cNvPr id="194" name="Google Shape;194;p25"/>
          <p:cNvSpPr txBox="1"/>
          <p:nvPr>
            <p:ph type="ctrTitle"/>
          </p:nvPr>
        </p:nvSpPr>
        <p:spPr>
          <a:xfrm>
            <a:off x="0" y="-12256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26"/>
          <p:cNvPicPr preferRelativeResize="0"/>
          <p:nvPr/>
        </p:nvPicPr>
        <p:blipFill>
          <a:blip r:embed="rId3">
            <a:alphaModFix/>
          </a:blip>
          <a:stretch>
            <a:fillRect/>
          </a:stretch>
        </p:blipFill>
        <p:spPr>
          <a:xfrm>
            <a:off x="93274" y="2306831"/>
            <a:ext cx="4567031" cy="2722463"/>
          </a:xfrm>
          <a:prstGeom prst="rect">
            <a:avLst/>
          </a:prstGeom>
          <a:noFill/>
          <a:ln>
            <a:noFill/>
          </a:ln>
        </p:spPr>
      </p:pic>
      <p:sp>
        <p:nvSpPr>
          <p:cNvPr id="201" name="Google Shape;201;p26"/>
          <p:cNvSpPr/>
          <p:nvPr/>
        </p:nvSpPr>
        <p:spPr>
          <a:xfrm>
            <a:off x="-3725" y="2416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202" name="Google Shape;202;p26"/>
          <p:cNvSpPr txBox="1"/>
          <p:nvPr/>
        </p:nvSpPr>
        <p:spPr>
          <a:xfrm>
            <a:off x="2455725" y="3067725"/>
            <a:ext cx="470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rgbClr val="980000"/>
                </a:solidFill>
                <a:latin typeface="Calibri"/>
                <a:ea typeface="Calibri"/>
                <a:cs typeface="Calibri"/>
                <a:sym typeface="Calibri"/>
              </a:rPr>
              <a:t>L</a:t>
            </a:r>
            <a:endParaRPr b="1" sz="3000">
              <a:solidFill>
                <a:srgbClr val="980000"/>
              </a:solidFill>
              <a:latin typeface="Calibri"/>
              <a:ea typeface="Calibri"/>
              <a:cs typeface="Calibri"/>
              <a:sym typeface="Calibri"/>
            </a:endParaRPr>
          </a:p>
        </p:txBody>
      </p:sp>
      <p:sp>
        <p:nvSpPr>
          <p:cNvPr id="203" name="Google Shape;203;p26"/>
          <p:cNvSpPr txBox="1"/>
          <p:nvPr/>
        </p:nvSpPr>
        <p:spPr>
          <a:xfrm>
            <a:off x="6872407" y="2156172"/>
            <a:ext cx="20892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alibri"/>
                <a:ea typeface="Calibri"/>
                <a:cs typeface="Calibri"/>
                <a:sym typeface="Calibri"/>
              </a:rPr>
              <a:t>Use words to paint a picture of the severe weather forecast!</a:t>
            </a:r>
            <a:endParaRPr sz="1000">
              <a:latin typeface="Calibri"/>
              <a:ea typeface="Calibri"/>
              <a:cs typeface="Calibri"/>
              <a:sym typeface="Calibri"/>
            </a:endParaRPr>
          </a:p>
          <a:p>
            <a:pPr indent="0" lvl="0" marL="0" rtl="0" algn="ctr">
              <a:spcBef>
                <a:spcPts val="0"/>
              </a:spcBef>
              <a:spcAft>
                <a:spcPts val="0"/>
              </a:spcAft>
              <a:buNone/>
            </a:pPr>
            <a:r>
              <a:t/>
            </a:r>
            <a:endParaRPr sz="1000">
              <a:latin typeface="Calibri"/>
              <a:ea typeface="Calibri"/>
              <a:cs typeface="Calibri"/>
              <a:sym typeface="Calibri"/>
            </a:endParaRPr>
          </a:p>
          <a:p>
            <a:pPr indent="0" lvl="0" marL="0" rtl="0" algn="ctr">
              <a:spcBef>
                <a:spcPts val="0"/>
              </a:spcBef>
              <a:spcAft>
                <a:spcPts val="0"/>
              </a:spcAft>
              <a:buNone/>
            </a:pPr>
            <a:r>
              <a:rPr lang="en" sz="1000">
                <a:latin typeface="Calibri"/>
                <a:ea typeface="Calibri"/>
                <a:cs typeface="Calibri"/>
                <a:sym typeface="Calibri"/>
              </a:rPr>
              <a:t>Each point you make should serve the purpose of adding to the overall picture.</a:t>
            </a:r>
            <a:endParaRPr sz="1000">
              <a:latin typeface="Calibri"/>
              <a:ea typeface="Calibri"/>
              <a:cs typeface="Calibri"/>
              <a:sym typeface="Calibri"/>
            </a:endParaRPr>
          </a:p>
        </p:txBody>
      </p:sp>
      <p:pic>
        <p:nvPicPr>
          <p:cNvPr descr="http://1.bp.blogspot.com/-CXmzwW1aZqA/UdDVopZMBTI/AAAAAAAAAt8/brwzxziMlaY/s327/bob-ross-1.jpg" id="204" name="Google Shape;204;p26"/>
          <p:cNvPicPr preferRelativeResize="0"/>
          <p:nvPr/>
        </p:nvPicPr>
        <p:blipFill>
          <a:blip r:embed="rId4">
            <a:alphaModFix amt="66000"/>
          </a:blip>
          <a:stretch>
            <a:fillRect/>
          </a:stretch>
        </p:blipFill>
        <p:spPr>
          <a:xfrm>
            <a:off x="7195831" y="3423939"/>
            <a:ext cx="1948169" cy="1753873"/>
          </a:xfrm>
          <a:prstGeom prst="rect">
            <a:avLst/>
          </a:prstGeom>
          <a:noFill/>
          <a:ln>
            <a:noFill/>
          </a:ln>
        </p:spPr>
      </p:pic>
      <p:sp>
        <p:nvSpPr>
          <p:cNvPr id="205" name="Google Shape;205;p26"/>
          <p:cNvSpPr/>
          <p:nvPr/>
        </p:nvSpPr>
        <p:spPr>
          <a:xfrm>
            <a:off x="6896400" y="2134200"/>
            <a:ext cx="2089200" cy="1102500"/>
          </a:xfrm>
          <a:prstGeom prst="wedgeRoundRectCallout">
            <a:avLst>
              <a:gd fmla="val 31249" name="adj1"/>
              <a:gd fmla="val 65043"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6"/>
          <p:cNvSpPr/>
          <p:nvPr/>
        </p:nvSpPr>
        <p:spPr>
          <a:xfrm>
            <a:off x="6621350" y="1941994"/>
            <a:ext cx="2446500" cy="1505400"/>
          </a:xfrm>
          <a:prstGeom prst="rect">
            <a:avLst/>
          </a:prstGeom>
          <a:solidFill>
            <a:srgbClr val="FFFFFF">
              <a:alpha val="71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6"/>
          <p:cNvSpPr txBox="1"/>
          <p:nvPr/>
        </p:nvSpPr>
        <p:spPr>
          <a:xfrm>
            <a:off x="160450" y="848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A 500 mb trough will move east...</a:t>
            </a:r>
            <a:endParaRPr>
              <a:latin typeface="Calibri"/>
              <a:ea typeface="Calibri"/>
              <a:cs typeface="Calibri"/>
              <a:sym typeface="Calibri"/>
            </a:endParaRPr>
          </a:p>
        </p:txBody>
      </p:sp>
      <p:sp>
        <p:nvSpPr>
          <p:cNvPr id="208" name="Google Shape;208;p26"/>
          <p:cNvSpPr txBox="1"/>
          <p:nvPr/>
        </p:nvSpPr>
        <p:spPr>
          <a:xfrm>
            <a:off x="714225" y="1091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Which will help deepen a low over NE...</a:t>
            </a:r>
            <a:endParaRPr>
              <a:latin typeface="Calibri"/>
              <a:ea typeface="Calibri"/>
              <a:cs typeface="Calibri"/>
              <a:sym typeface="Calibri"/>
            </a:endParaRPr>
          </a:p>
        </p:txBody>
      </p:sp>
      <p:sp>
        <p:nvSpPr>
          <p:cNvPr id="209" name="Google Shape;209;p26"/>
          <p:cNvSpPr txBox="1"/>
          <p:nvPr>
            <p:ph type="ctrTitle"/>
          </p:nvPr>
        </p:nvSpPr>
        <p:spPr>
          <a:xfrm>
            <a:off x="0" y="-12256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27"/>
          <p:cNvPicPr preferRelativeResize="0"/>
          <p:nvPr/>
        </p:nvPicPr>
        <p:blipFill>
          <a:blip r:embed="rId3">
            <a:alphaModFix/>
          </a:blip>
          <a:stretch>
            <a:fillRect/>
          </a:stretch>
        </p:blipFill>
        <p:spPr>
          <a:xfrm>
            <a:off x="93274" y="2306831"/>
            <a:ext cx="4567031" cy="2722463"/>
          </a:xfrm>
          <a:prstGeom prst="rect">
            <a:avLst/>
          </a:prstGeom>
          <a:noFill/>
          <a:ln>
            <a:noFill/>
          </a:ln>
        </p:spPr>
      </p:pic>
      <p:sp>
        <p:nvSpPr>
          <p:cNvPr id="216" name="Google Shape;216;p27"/>
          <p:cNvSpPr/>
          <p:nvPr/>
        </p:nvSpPr>
        <p:spPr>
          <a:xfrm>
            <a:off x="-3725" y="2416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217" name="Google Shape;217;p27"/>
          <p:cNvSpPr txBox="1"/>
          <p:nvPr/>
        </p:nvSpPr>
        <p:spPr>
          <a:xfrm>
            <a:off x="2455725" y="3067725"/>
            <a:ext cx="470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rgbClr val="980000"/>
                </a:solidFill>
                <a:latin typeface="Calibri"/>
                <a:ea typeface="Calibri"/>
                <a:cs typeface="Calibri"/>
                <a:sym typeface="Calibri"/>
              </a:rPr>
              <a:t>L</a:t>
            </a:r>
            <a:endParaRPr b="1" sz="3000">
              <a:solidFill>
                <a:srgbClr val="980000"/>
              </a:solidFill>
              <a:latin typeface="Calibri"/>
              <a:ea typeface="Calibri"/>
              <a:cs typeface="Calibri"/>
              <a:sym typeface="Calibri"/>
            </a:endParaRPr>
          </a:p>
        </p:txBody>
      </p:sp>
      <p:sp>
        <p:nvSpPr>
          <p:cNvPr id="218" name="Google Shape;218;p27"/>
          <p:cNvSpPr/>
          <p:nvPr/>
        </p:nvSpPr>
        <p:spPr>
          <a:xfrm>
            <a:off x="2593200" y="3367894"/>
            <a:ext cx="1134300" cy="1522350"/>
          </a:xfrm>
          <a:custGeom>
            <a:rect b="b" l="l" r="r" t="t"/>
            <a:pathLst>
              <a:path extrusionOk="0" h="81192" w="45372">
                <a:moveTo>
                  <a:pt x="22388" y="80893"/>
                </a:moveTo>
                <a:lnTo>
                  <a:pt x="19403" y="78207"/>
                </a:lnTo>
                <a:lnTo>
                  <a:pt x="4776" y="61193"/>
                </a:lnTo>
                <a:lnTo>
                  <a:pt x="1791" y="36716"/>
                </a:lnTo>
                <a:lnTo>
                  <a:pt x="0" y="9254"/>
                </a:lnTo>
                <a:lnTo>
                  <a:pt x="10746" y="0"/>
                </a:lnTo>
                <a:lnTo>
                  <a:pt x="23880" y="6269"/>
                </a:lnTo>
                <a:lnTo>
                  <a:pt x="27462" y="33432"/>
                </a:lnTo>
                <a:lnTo>
                  <a:pt x="32835" y="49850"/>
                </a:lnTo>
                <a:lnTo>
                  <a:pt x="38805" y="61193"/>
                </a:lnTo>
                <a:lnTo>
                  <a:pt x="45372" y="70745"/>
                </a:lnTo>
                <a:lnTo>
                  <a:pt x="33432" y="81192"/>
                </a:lnTo>
                <a:close/>
              </a:path>
            </a:pathLst>
          </a:custGeom>
          <a:solidFill>
            <a:srgbClr val="B6D7A8">
              <a:alpha val="42780"/>
            </a:srgbClr>
          </a:solidFill>
          <a:ln cap="flat" cmpd="sng" w="9525">
            <a:solidFill>
              <a:srgbClr val="93C47D"/>
            </a:solidFill>
            <a:prstDash val="solid"/>
            <a:round/>
            <a:headEnd len="med" w="med" type="none"/>
            <a:tailEnd len="med" w="med" type="none"/>
          </a:ln>
        </p:spPr>
      </p:sp>
      <p:sp>
        <p:nvSpPr>
          <p:cNvPr id="219" name="Google Shape;219;p27"/>
          <p:cNvSpPr/>
          <p:nvPr/>
        </p:nvSpPr>
        <p:spPr>
          <a:xfrm>
            <a:off x="2854400" y="3541406"/>
            <a:ext cx="119400" cy="419756"/>
          </a:xfrm>
          <a:custGeom>
            <a:rect b="b" l="l" r="r" t="t"/>
            <a:pathLst>
              <a:path extrusionOk="0" h="22387" w="4776">
                <a:moveTo>
                  <a:pt x="4776" y="22387"/>
                </a:moveTo>
                <a:cubicBezTo>
                  <a:pt x="4179" y="20248"/>
                  <a:pt x="1990" y="13283"/>
                  <a:pt x="1194" y="9552"/>
                </a:cubicBezTo>
                <a:cubicBezTo>
                  <a:pt x="398" y="5821"/>
                  <a:pt x="199" y="1592"/>
                  <a:pt x="0" y="0"/>
                </a:cubicBezTo>
              </a:path>
            </a:pathLst>
          </a:custGeom>
          <a:noFill/>
          <a:ln cap="flat" cmpd="sng" w="28575">
            <a:solidFill>
              <a:srgbClr val="38761D"/>
            </a:solidFill>
            <a:prstDash val="solid"/>
            <a:round/>
            <a:headEnd len="med" w="med" type="none"/>
            <a:tailEnd len="med" w="med" type="triangle"/>
          </a:ln>
        </p:spPr>
      </p:sp>
      <p:sp>
        <p:nvSpPr>
          <p:cNvPr id="220" name="Google Shape;220;p27"/>
          <p:cNvSpPr txBox="1"/>
          <p:nvPr/>
        </p:nvSpPr>
        <p:spPr>
          <a:xfrm>
            <a:off x="6872407" y="2156172"/>
            <a:ext cx="20892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alibri"/>
                <a:ea typeface="Calibri"/>
                <a:cs typeface="Calibri"/>
                <a:sym typeface="Calibri"/>
              </a:rPr>
              <a:t>Use words to paint a picture of the severe weather forecast!</a:t>
            </a:r>
            <a:endParaRPr sz="1000">
              <a:latin typeface="Calibri"/>
              <a:ea typeface="Calibri"/>
              <a:cs typeface="Calibri"/>
              <a:sym typeface="Calibri"/>
            </a:endParaRPr>
          </a:p>
          <a:p>
            <a:pPr indent="0" lvl="0" marL="0" rtl="0" algn="ctr">
              <a:spcBef>
                <a:spcPts val="0"/>
              </a:spcBef>
              <a:spcAft>
                <a:spcPts val="0"/>
              </a:spcAft>
              <a:buNone/>
            </a:pPr>
            <a:r>
              <a:t/>
            </a:r>
            <a:endParaRPr sz="1000">
              <a:latin typeface="Calibri"/>
              <a:ea typeface="Calibri"/>
              <a:cs typeface="Calibri"/>
              <a:sym typeface="Calibri"/>
            </a:endParaRPr>
          </a:p>
          <a:p>
            <a:pPr indent="0" lvl="0" marL="0" rtl="0" algn="ctr">
              <a:spcBef>
                <a:spcPts val="0"/>
              </a:spcBef>
              <a:spcAft>
                <a:spcPts val="0"/>
              </a:spcAft>
              <a:buNone/>
            </a:pPr>
            <a:r>
              <a:rPr lang="en" sz="1000">
                <a:latin typeface="Calibri"/>
                <a:ea typeface="Calibri"/>
                <a:cs typeface="Calibri"/>
                <a:sym typeface="Calibri"/>
              </a:rPr>
              <a:t>Each point you make should serve the purpose of adding to the overall picture.</a:t>
            </a:r>
            <a:endParaRPr sz="1000">
              <a:latin typeface="Calibri"/>
              <a:ea typeface="Calibri"/>
              <a:cs typeface="Calibri"/>
              <a:sym typeface="Calibri"/>
            </a:endParaRPr>
          </a:p>
        </p:txBody>
      </p:sp>
      <p:pic>
        <p:nvPicPr>
          <p:cNvPr descr="http://1.bp.blogspot.com/-CXmzwW1aZqA/UdDVopZMBTI/AAAAAAAAAt8/brwzxziMlaY/s327/bob-ross-1.jpg" id="221" name="Google Shape;221;p27"/>
          <p:cNvPicPr preferRelativeResize="0"/>
          <p:nvPr/>
        </p:nvPicPr>
        <p:blipFill>
          <a:blip r:embed="rId4">
            <a:alphaModFix amt="66000"/>
          </a:blip>
          <a:stretch>
            <a:fillRect/>
          </a:stretch>
        </p:blipFill>
        <p:spPr>
          <a:xfrm>
            <a:off x="7195831" y="3423939"/>
            <a:ext cx="1948169" cy="1753873"/>
          </a:xfrm>
          <a:prstGeom prst="rect">
            <a:avLst/>
          </a:prstGeom>
          <a:noFill/>
          <a:ln>
            <a:noFill/>
          </a:ln>
        </p:spPr>
      </p:pic>
      <p:sp>
        <p:nvSpPr>
          <p:cNvPr id="222" name="Google Shape;222;p27"/>
          <p:cNvSpPr/>
          <p:nvPr/>
        </p:nvSpPr>
        <p:spPr>
          <a:xfrm>
            <a:off x="6896400" y="2134200"/>
            <a:ext cx="2089200" cy="1102500"/>
          </a:xfrm>
          <a:prstGeom prst="wedgeRoundRectCallout">
            <a:avLst>
              <a:gd fmla="val 31249" name="adj1"/>
              <a:gd fmla="val 65043"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7"/>
          <p:cNvSpPr/>
          <p:nvPr/>
        </p:nvSpPr>
        <p:spPr>
          <a:xfrm>
            <a:off x="6621350" y="1941994"/>
            <a:ext cx="2446500" cy="1505400"/>
          </a:xfrm>
          <a:prstGeom prst="rect">
            <a:avLst/>
          </a:prstGeom>
          <a:solidFill>
            <a:srgbClr val="FFFFFF">
              <a:alpha val="71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7"/>
          <p:cNvSpPr txBox="1"/>
          <p:nvPr/>
        </p:nvSpPr>
        <p:spPr>
          <a:xfrm>
            <a:off x="160450" y="848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A 500 mb trough will move east...</a:t>
            </a:r>
            <a:endParaRPr>
              <a:latin typeface="Calibri"/>
              <a:ea typeface="Calibri"/>
              <a:cs typeface="Calibri"/>
              <a:sym typeface="Calibri"/>
            </a:endParaRPr>
          </a:p>
        </p:txBody>
      </p:sp>
      <p:sp>
        <p:nvSpPr>
          <p:cNvPr id="225" name="Google Shape;225;p27"/>
          <p:cNvSpPr txBox="1"/>
          <p:nvPr/>
        </p:nvSpPr>
        <p:spPr>
          <a:xfrm>
            <a:off x="714225" y="1091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Which will help deepen a low over NE...</a:t>
            </a:r>
            <a:endParaRPr>
              <a:latin typeface="Calibri"/>
              <a:ea typeface="Calibri"/>
              <a:cs typeface="Calibri"/>
              <a:sym typeface="Calibri"/>
            </a:endParaRPr>
          </a:p>
        </p:txBody>
      </p:sp>
      <p:sp>
        <p:nvSpPr>
          <p:cNvPr id="226" name="Google Shape;226;p27"/>
          <p:cNvSpPr txBox="1"/>
          <p:nvPr/>
        </p:nvSpPr>
        <p:spPr>
          <a:xfrm>
            <a:off x="1255100" y="1336331"/>
            <a:ext cx="656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In response, southerly winds will increase and draw moisture northward into MO...</a:t>
            </a:r>
            <a:endParaRPr>
              <a:latin typeface="Calibri"/>
              <a:ea typeface="Calibri"/>
              <a:cs typeface="Calibri"/>
              <a:sym typeface="Calibri"/>
            </a:endParaRPr>
          </a:p>
        </p:txBody>
      </p:sp>
      <p:sp>
        <p:nvSpPr>
          <p:cNvPr id="227" name="Google Shape;227;p27"/>
          <p:cNvSpPr txBox="1"/>
          <p:nvPr>
            <p:ph type="ctrTitle"/>
          </p:nvPr>
        </p:nvSpPr>
        <p:spPr>
          <a:xfrm>
            <a:off x="0" y="-12256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28"/>
          <p:cNvPicPr preferRelativeResize="0"/>
          <p:nvPr/>
        </p:nvPicPr>
        <p:blipFill>
          <a:blip r:embed="rId3">
            <a:alphaModFix/>
          </a:blip>
          <a:stretch>
            <a:fillRect/>
          </a:stretch>
        </p:blipFill>
        <p:spPr>
          <a:xfrm>
            <a:off x="93274" y="2306831"/>
            <a:ext cx="4567031" cy="2722463"/>
          </a:xfrm>
          <a:prstGeom prst="rect">
            <a:avLst/>
          </a:prstGeom>
          <a:noFill/>
          <a:ln>
            <a:noFill/>
          </a:ln>
        </p:spPr>
      </p:pic>
      <p:sp>
        <p:nvSpPr>
          <p:cNvPr id="234" name="Google Shape;234;p28"/>
          <p:cNvSpPr/>
          <p:nvPr/>
        </p:nvSpPr>
        <p:spPr>
          <a:xfrm>
            <a:off x="-3725" y="2416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235" name="Google Shape;235;p28"/>
          <p:cNvSpPr txBox="1"/>
          <p:nvPr/>
        </p:nvSpPr>
        <p:spPr>
          <a:xfrm>
            <a:off x="2455725" y="3067725"/>
            <a:ext cx="470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rgbClr val="980000"/>
                </a:solidFill>
                <a:latin typeface="Calibri"/>
                <a:ea typeface="Calibri"/>
                <a:cs typeface="Calibri"/>
                <a:sym typeface="Calibri"/>
              </a:rPr>
              <a:t>L</a:t>
            </a:r>
            <a:endParaRPr b="1" sz="3000">
              <a:solidFill>
                <a:srgbClr val="980000"/>
              </a:solidFill>
              <a:latin typeface="Calibri"/>
              <a:ea typeface="Calibri"/>
              <a:cs typeface="Calibri"/>
              <a:sym typeface="Calibri"/>
            </a:endParaRPr>
          </a:p>
        </p:txBody>
      </p:sp>
      <p:sp>
        <p:nvSpPr>
          <p:cNvPr id="236" name="Google Shape;236;p28"/>
          <p:cNvSpPr/>
          <p:nvPr/>
        </p:nvSpPr>
        <p:spPr>
          <a:xfrm>
            <a:off x="2593200" y="3367894"/>
            <a:ext cx="1134300" cy="1522350"/>
          </a:xfrm>
          <a:custGeom>
            <a:rect b="b" l="l" r="r" t="t"/>
            <a:pathLst>
              <a:path extrusionOk="0" h="81192" w="45372">
                <a:moveTo>
                  <a:pt x="22388" y="80893"/>
                </a:moveTo>
                <a:lnTo>
                  <a:pt x="19403" y="78207"/>
                </a:lnTo>
                <a:lnTo>
                  <a:pt x="4776" y="61193"/>
                </a:lnTo>
                <a:lnTo>
                  <a:pt x="1791" y="36716"/>
                </a:lnTo>
                <a:lnTo>
                  <a:pt x="0" y="9254"/>
                </a:lnTo>
                <a:lnTo>
                  <a:pt x="10746" y="0"/>
                </a:lnTo>
                <a:lnTo>
                  <a:pt x="23880" y="6269"/>
                </a:lnTo>
                <a:lnTo>
                  <a:pt x="27462" y="33432"/>
                </a:lnTo>
                <a:lnTo>
                  <a:pt x="32835" y="49850"/>
                </a:lnTo>
                <a:lnTo>
                  <a:pt x="38805" y="61193"/>
                </a:lnTo>
                <a:lnTo>
                  <a:pt x="45372" y="70745"/>
                </a:lnTo>
                <a:lnTo>
                  <a:pt x="33432" y="81192"/>
                </a:lnTo>
                <a:close/>
              </a:path>
            </a:pathLst>
          </a:custGeom>
          <a:solidFill>
            <a:srgbClr val="B6D7A8">
              <a:alpha val="42780"/>
            </a:srgbClr>
          </a:solidFill>
          <a:ln cap="flat" cmpd="sng" w="9525">
            <a:solidFill>
              <a:srgbClr val="93C47D"/>
            </a:solidFill>
            <a:prstDash val="solid"/>
            <a:round/>
            <a:headEnd len="med" w="med" type="none"/>
            <a:tailEnd len="med" w="med" type="none"/>
          </a:ln>
        </p:spPr>
      </p:sp>
      <p:sp>
        <p:nvSpPr>
          <p:cNvPr id="237" name="Google Shape;237;p28"/>
          <p:cNvSpPr/>
          <p:nvPr/>
        </p:nvSpPr>
        <p:spPr>
          <a:xfrm>
            <a:off x="2854400" y="3541406"/>
            <a:ext cx="119400" cy="419756"/>
          </a:xfrm>
          <a:custGeom>
            <a:rect b="b" l="l" r="r" t="t"/>
            <a:pathLst>
              <a:path extrusionOk="0" h="22387" w="4776">
                <a:moveTo>
                  <a:pt x="4776" y="22387"/>
                </a:moveTo>
                <a:cubicBezTo>
                  <a:pt x="4179" y="20248"/>
                  <a:pt x="1990" y="13283"/>
                  <a:pt x="1194" y="9552"/>
                </a:cubicBezTo>
                <a:cubicBezTo>
                  <a:pt x="398" y="5821"/>
                  <a:pt x="199" y="1592"/>
                  <a:pt x="0" y="0"/>
                </a:cubicBezTo>
              </a:path>
            </a:pathLst>
          </a:custGeom>
          <a:noFill/>
          <a:ln cap="flat" cmpd="sng" w="28575">
            <a:solidFill>
              <a:srgbClr val="38761D"/>
            </a:solidFill>
            <a:prstDash val="solid"/>
            <a:round/>
            <a:headEnd len="med" w="med" type="none"/>
            <a:tailEnd len="med" w="med" type="triangle"/>
          </a:ln>
        </p:spPr>
      </p:sp>
      <p:sp>
        <p:nvSpPr>
          <p:cNvPr id="238" name="Google Shape;238;p28"/>
          <p:cNvSpPr/>
          <p:nvPr/>
        </p:nvSpPr>
        <p:spPr>
          <a:xfrm>
            <a:off x="2675300" y="3455400"/>
            <a:ext cx="208980" cy="425304"/>
          </a:xfrm>
          <a:prstGeom prst="cloud">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8"/>
          <p:cNvSpPr/>
          <p:nvPr/>
        </p:nvSpPr>
        <p:spPr>
          <a:xfrm>
            <a:off x="2805325" y="3179981"/>
            <a:ext cx="208980" cy="425304"/>
          </a:xfrm>
          <a:prstGeom prst="cloud">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8"/>
          <p:cNvSpPr/>
          <p:nvPr/>
        </p:nvSpPr>
        <p:spPr>
          <a:xfrm>
            <a:off x="2771150" y="3838331"/>
            <a:ext cx="208980" cy="425304"/>
          </a:xfrm>
          <a:prstGeom prst="cloud">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8"/>
          <p:cNvSpPr txBox="1"/>
          <p:nvPr/>
        </p:nvSpPr>
        <p:spPr>
          <a:xfrm>
            <a:off x="6872407" y="2156172"/>
            <a:ext cx="20892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alibri"/>
                <a:ea typeface="Calibri"/>
                <a:cs typeface="Calibri"/>
                <a:sym typeface="Calibri"/>
              </a:rPr>
              <a:t>Use words to paint a picture of the severe weather forecast!</a:t>
            </a:r>
            <a:endParaRPr sz="1000">
              <a:latin typeface="Calibri"/>
              <a:ea typeface="Calibri"/>
              <a:cs typeface="Calibri"/>
              <a:sym typeface="Calibri"/>
            </a:endParaRPr>
          </a:p>
          <a:p>
            <a:pPr indent="0" lvl="0" marL="0" rtl="0" algn="ctr">
              <a:spcBef>
                <a:spcPts val="0"/>
              </a:spcBef>
              <a:spcAft>
                <a:spcPts val="0"/>
              </a:spcAft>
              <a:buNone/>
            </a:pPr>
            <a:r>
              <a:t/>
            </a:r>
            <a:endParaRPr sz="1000">
              <a:latin typeface="Calibri"/>
              <a:ea typeface="Calibri"/>
              <a:cs typeface="Calibri"/>
              <a:sym typeface="Calibri"/>
            </a:endParaRPr>
          </a:p>
          <a:p>
            <a:pPr indent="0" lvl="0" marL="0" rtl="0" algn="ctr">
              <a:spcBef>
                <a:spcPts val="0"/>
              </a:spcBef>
              <a:spcAft>
                <a:spcPts val="0"/>
              </a:spcAft>
              <a:buNone/>
            </a:pPr>
            <a:r>
              <a:rPr lang="en" sz="1000">
                <a:latin typeface="Calibri"/>
                <a:ea typeface="Calibri"/>
                <a:cs typeface="Calibri"/>
                <a:sym typeface="Calibri"/>
              </a:rPr>
              <a:t>Each point you make should serve the purpose of adding to the overall picture.</a:t>
            </a:r>
            <a:endParaRPr sz="1000">
              <a:latin typeface="Calibri"/>
              <a:ea typeface="Calibri"/>
              <a:cs typeface="Calibri"/>
              <a:sym typeface="Calibri"/>
            </a:endParaRPr>
          </a:p>
        </p:txBody>
      </p:sp>
      <p:pic>
        <p:nvPicPr>
          <p:cNvPr descr="http://1.bp.blogspot.com/-CXmzwW1aZqA/UdDVopZMBTI/AAAAAAAAAt8/brwzxziMlaY/s327/bob-ross-1.jpg" id="242" name="Google Shape;242;p28"/>
          <p:cNvPicPr preferRelativeResize="0"/>
          <p:nvPr/>
        </p:nvPicPr>
        <p:blipFill>
          <a:blip r:embed="rId4">
            <a:alphaModFix amt="66000"/>
          </a:blip>
          <a:stretch>
            <a:fillRect/>
          </a:stretch>
        </p:blipFill>
        <p:spPr>
          <a:xfrm>
            <a:off x="7195831" y="3423939"/>
            <a:ext cx="1948169" cy="1753873"/>
          </a:xfrm>
          <a:prstGeom prst="rect">
            <a:avLst/>
          </a:prstGeom>
          <a:noFill/>
          <a:ln>
            <a:noFill/>
          </a:ln>
        </p:spPr>
      </p:pic>
      <p:sp>
        <p:nvSpPr>
          <p:cNvPr id="243" name="Google Shape;243;p28"/>
          <p:cNvSpPr/>
          <p:nvPr/>
        </p:nvSpPr>
        <p:spPr>
          <a:xfrm>
            <a:off x="6896400" y="2134200"/>
            <a:ext cx="2089200" cy="1102500"/>
          </a:xfrm>
          <a:prstGeom prst="wedgeRoundRectCallout">
            <a:avLst>
              <a:gd fmla="val 31249" name="adj1"/>
              <a:gd fmla="val 65043"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8"/>
          <p:cNvSpPr/>
          <p:nvPr/>
        </p:nvSpPr>
        <p:spPr>
          <a:xfrm>
            <a:off x="6621350" y="1941994"/>
            <a:ext cx="2446500" cy="1505400"/>
          </a:xfrm>
          <a:prstGeom prst="rect">
            <a:avLst/>
          </a:prstGeom>
          <a:solidFill>
            <a:srgbClr val="FFFFFF">
              <a:alpha val="71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8"/>
          <p:cNvSpPr txBox="1"/>
          <p:nvPr/>
        </p:nvSpPr>
        <p:spPr>
          <a:xfrm>
            <a:off x="160450" y="848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A 500 mb trough will move east...</a:t>
            </a:r>
            <a:endParaRPr>
              <a:latin typeface="Calibri"/>
              <a:ea typeface="Calibri"/>
              <a:cs typeface="Calibri"/>
              <a:sym typeface="Calibri"/>
            </a:endParaRPr>
          </a:p>
        </p:txBody>
      </p:sp>
      <p:sp>
        <p:nvSpPr>
          <p:cNvPr id="246" name="Google Shape;246;p28"/>
          <p:cNvSpPr txBox="1"/>
          <p:nvPr/>
        </p:nvSpPr>
        <p:spPr>
          <a:xfrm>
            <a:off x="714225" y="1091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Which will help deepen a low over NE...</a:t>
            </a:r>
            <a:endParaRPr>
              <a:latin typeface="Calibri"/>
              <a:ea typeface="Calibri"/>
              <a:cs typeface="Calibri"/>
              <a:sym typeface="Calibri"/>
            </a:endParaRPr>
          </a:p>
        </p:txBody>
      </p:sp>
      <p:sp>
        <p:nvSpPr>
          <p:cNvPr id="247" name="Google Shape;247;p28"/>
          <p:cNvSpPr txBox="1"/>
          <p:nvPr/>
        </p:nvSpPr>
        <p:spPr>
          <a:xfrm>
            <a:off x="1255100" y="1336331"/>
            <a:ext cx="656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In response, southerly winds will increase and draw moisture northward into MO...</a:t>
            </a:r>
            <a:endParaRPr>
              <a:latin typeface="Calibri"/>
              <a:ea typeface="Calibri"/>
              <a:cs typeface="Calibri"/>
              <a:sym typeface="Calibri"/>
            </a:endParaRPr>
          </a:p>
        </p:txBody>
      </p:sp>
      <p:sp>
        <p:nvSpPr>
          <p:cNvPr id="248" name="Google Shape;248;p28"/>
          <p:cNvSpPr txBox="1"/>
          <p:nvPr/>
        </p:nvSpPr>
        <p:spPr>
          <a:xfrm>
            <a:off x="1915775" y="1605394"/>
            <a:ext cx="4485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The additional moisture and sunny conditions will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help increase CAPE by late afternoon...</a:t>
            </a:r>
            <a:endParaRPr>
              <a:latin typeface="Calibri"/>
              <a:ea typeface="Calibri"/>
              <a:cs typeface="Calibri"/>
              <a:sym typeface="Calibri"/>
            </a:endParaRPr>
          </a:p>
        </p:txBody>
      </p:sp>
      <p:sp>
        <p:nvSpPr>
          <p:cNvPr id="249" name="Google Shape;249;p28"/>
          <p:cNvSpPr txBox="1"/>
          <p:nvPr>
            <p:ph type="ctrTitle"/>
          </p:nvPr>
        </p:nvSpPr>
        <p:spPr>
          <a:xfrm>
            <a:off x="0" y="-12256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29"/>
          <p:cNvPicPr preferRelativeResize="0"/>
          <p:nvPr/>
        </p:nvPicPr>
        <p:blipFill>
          <a:blip r:embed="rId3">
            <a:alphaModFix/>
          </a:blip>
          <a:stretch>
            <a:fillRect/>
          </a:stretch>
        </p:blipFill>
        <p:spPr>
          <a:xfrm>
            <a:off x="93274" y="2306831"/>
            <a:ext cx="4567031" cy="2722463"/>
          </a:xfrm>
          <a:prstGeom prst="rect">
            <a:avLst/>
          </a:prstGeom>
          <a:noFill/>
          <a:ln>
            <a:noFill/>
          </a:ln>
        </p:spPr>
      </p:pic>
      <p:sp>
        <p:nvSpPr>
          <p:cNvPr id="256" name="Google Shape;256;p29"/>
          <p:cNvSpPr/>
          <p:nvPr/>
        </p:nvSpPr>
        <p:spPr>
          <a:xfrm>
            <a:off x="-3725" y="2416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257" name="Google Shape;257;p29"/>
          <p:cNvSpPr txBox="1"/>
          <p:nvPr/>
        </p:nvSpPr>
        <p:spPr>
          <a:xfrm>
            <a:off x="2455725" y="3067725"/>
            <a:ext cx="470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rgbClr val="980000"/>
                </a:solidFill>
                <a:latin typeface="Calibri"/>
                <a:ea typeface="Calibri"/>
                <a:cs typeface="Calibri"/>
                <a:sym typeface="Calibri"/>
              </a:rPr>
              <a:t>L</a:t>
            </a:r>
            <a:endParaRPr b="1" sz="3000">
              <a:solidFill>
                <a:srgbClr val="980000"/>
              </a:solidFill>
              <a:latin typeface="Calibri"/>
              <a:ea typeface="Calibri"/>
              <a:cs typeface="Calibri"/>
              <a:sym typeface="Calibri"/>
            </a:endParaRPr>
          </a:p>
        </p:txBody>
      </p:sp>
      <p:sp>
        <p:nvSpPr>
          <p:cNvPr id="258" name="Google Shape;258;p29"/>
          <p:cNvSpPr/>
          <p:nvPr/>
        </p:nvSpPr>
        <p:spPr>
          <a:xfrm>
            <a:off x="2593200" y="3367894"/>
            <a:ext cx="1134300" cy="1522350"/>
          </a:xfrm>
          <a:custGeom>
            <a:rect b="b" l="l" r="r" t="t"/>
            <a:pathLst>
              <a:path extrusionOk="0" h="81192" w="45372">
                <a:moveTo>
                  <a:pt x="22388" y="80893"/>
                </a:moveTo>
                <a:lnTo>
                  <a:pt x="19403" y="78207"/>
                </a:lnTo>
                <a:lnTo>
                  <a:pt x="4776" y="61193"/>
                </a:lnTo>
                <a:lnTo>
                  <a:pt x="1791" y="36716"/>
                </a:lnTo>
                <a:lnTo>
                  <a:pt x="0" y="9254"/>
                </a:lnTo>
                <a:lnTo>
                  <a:pt x="10746" y="0"/>
                </a:lnTo>
                <a:lnTo>
                  <a:pt x="23880" y="6269"/>
                </a:lnTo>
                <a:lnTo>
                  <a:pt x="27462" y="33432"/>
                </a:lnTo>
                <a:lnTo>
                  <a:pt x="32835" y="49850"/>
                </a:lnTo>
                <a:lnTo>
                  <a:pt x="38805" y="61193"/>
                </a:lnTo>
                <a:lnTo>
                  <a:pt x="45372" y="70745"/>
                </a:lnTo>
                <a:lnTo>
                  <a:pt x="33432" y="81192"/>
                </a:lnTo>
                <a:close/>
              </a:path>
            </a:pathLst>
          </a:custGeom>
          <a:solidFill>
            <a:srgbClr val="B6D7A8">
              <a:alpha val="42780"/>
            </a:srgbClr>
          </a:solidFill>
          <a:ln cap="flat" cmpd="sng" w="9525">
            <a:solidFill>
              <a:srgbClr val="93C47D"/>
            </a:solidFill>
            <a:prstDash val="solid"/>
            <a:round/>
            <a:headEnd len="med" w="med" type="none"/>
            <a:tailEnd len="med" w="med" type="none"/>
          </a:ln>
        </p:spPr>
      </p:sp>
      <p:sp>
        <p:nvSpPr>
          <p:cNvPr id="259" name="Google Shape;259;p29"/>
          <p:cNvSpPr/>
          <p:nvPr/>
        </p:nvSpPr>
        <p:spPr>
          <a:xfrm>
            <a:off x="2854400" y="3541406"/>
            <a:ext cx="119400" cy="419756"/>
          </a:xfrm>
          <a:custGeom>
            <a:rect b="b" l="l" r="r" t="t"/>
            <a:pathLst>
              <a:path extrusionOk="0" h="22387" w="4776">
                <a:moveTo>
                  <a:pt x="4776" y="22387"/>
                </a:moveTo>
                <a:cubicBezTo>
                  <a:pt x="4179" y="20248"/>
                  <a:pt x="1990" y="13283"/>
                  <a:pt x="1194" y="9552"/>
                </a:cubicBezTo>
                <a:cubicBezTo>
                  <a:pt x="398" y="5821"/>
                  <a:pt x="199" y="1592"/>
                  <a:pt x="0" y="0"/>
                </a:cubicBezTo>
              </a:path>
            </a:pathLst>
          </a:custGeom>
          <a:noFill/>
          <a:ln cap="flat" cmpd="sng" w="28575">
            <a:solidFill>
              <a:srgbClr val="38761D"/>
            </a:solidFill>
            <a:prstDash val="solid"/>
            <a:round/>
            <a:headEnd len="med" w="med" type="none"/>
            <a:tailEnd len="med" w="med" type="triangle"/>
          </a:ln>
        </p:spPr>
      </p:sp>
      <p:pic>
        <p:nvPicPr>
          <p:cNvPr id="260" name="Google Shape;260;p29"/>
          <p:cNvPicPr preferRelativeResize="0"/>
          <p:nvPr/>
        </p:nvPicPr>
        <p:blipFill>
          <a:blip r:embed="rId4">
            <a:alphaModFix/>
          </a:blip>
          <a:stretch>
            <a:fillRect/>
          </a:stretch>
        </p:blipFill>
        <p:spPr>
          <a:xfrm>
            <a:off x="2704075" y="3367889"/>
            <a:ext cx="275119" cy="275110"/>
          </a:xfrm>
          <a:prstGeom prst="rect">
            <a:avLst/>
          </a:prstGeom>
          <a:noFill/>
          <a:ln>
            <a:noFill/>
          </a:ln>
        </p:spPr>
      </p:pic>
      <p:pic>
        <p:nvPicPr>
          <p:cNvPr id="261" name="Google Shape;261;p29"/>
          <p:cNvPicPr preferRelativeResize="0"/>
          <p:nvPr/>
        </p:nvPicPr>
        <p:blipFill>
          <a:blip r:embed="rId4">
            <a:alphaModFix/>
          </a:blip>
          <a:stretch>
            <a:fillRect/>
          </a:stretch>
        </p:blipFill>
        <p:spPr>
          <a:xfrm>
            <a:off x="2627875" y="3653639"/>
            <a:ext cx="275119" cy="275110"/>
          </a:xfrm>
          <a:prstGeom prst="rect">
            <a:avLst/>
          </a:prstGeom>
          <a:noFill/>
          <a:ln>
            <a:noFill/>
          </a:ln>
        </p:spPr>
      </p:pic>
      <p:pic>
        <p:nvPicPr>
          <p:cNvPr id="262" name="Google Shape;262;p29"/>
          <p:cNvPicPr preferRelativeResize="0"/>
          <p:nvPr/>
        </p:nvPicPr>
        <p:blipFill>
          <a:blip r:embed="rId4">
            <a:alphaModFix/>
          </a:blip>
          <a:stretch>
            <a:fillRect/>
          </a:stretch>
        </p:blipFill>
        <p:spPr>
          <a:xfrm>
            <a:off x="2627875" y="3939389"/>
            <a:ext cx="275119" cy="275110"/>
          </a:xfrm>
          <a:prstGeom prst="rect">
            <a:avLst/>
          </a:prstGeom>
          <a:noFill/>
          <a:ln>
            <a:noFill/>
          </a:ln>
        </p:spPr>
      </p:pic>
      <p:sp>
        <p:nvSpPr>
          <p:cNvPr id="263" name="Google Shape;263;p29"/>
          <p:cNvSpPr txBox="1"/>
          <p:nvPr/>
        </p:nvSpPr>
        <p:spPr>
          <a:xfrm>
            <a:off x="6872407" y="2156172"/>
            <a:ext cx="20892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alibri"/>
                <a:ea typeface="Calibri"/>
                <a:cs typeface="Calibri"/>
                <a:sym typeface="Calibri"/>
              </a:rPr>
              <a:t>Use words to paint a picture of the severe weather forecast!</a:t>
            </a:r>
            <a:endParaRPr sz="1000">
              <a:latin typeface="Calibri"/>
              <a:ea typeface="Calibri"/>
              <a:cs typeface="Calibri"/>
              <a:sym typeface="Calibri"/>
            </a:endParaRPr>
          </a:p>
          <a:p>
            <a:pPr indent="0" lvl="0" marL="0" rtl="0" algn="ctr">
              <a:spcBef>
                <a:spcPts val="0"/>
              </a:spcBef>
              <a:spcAft>
                <a:spcPts val="0"/>
              </a:spcAft>
              <a:buNone/>
            </a:pPr>
            <a:r>
              <a:t/>
            </a:r>
            <a:endParaRPr sz="1000">
              <a:latin typeface="Calibri"/>
              <a:ea typeface="Calibri"/>
              <a:cs typeface="Calibri"/>
              <a:sym typeface="Calibri"/>
            </a:endParaRPr>
          </a:p>
          <a:p>
            <a:pPr indent="0" lvl="0" marL="0" rtl="0" algn="ctr">
              <a:spcBef>
                <a:spcPts val="0"/>
              </a:spcBef>
              <a:spcAft>
                <a:spcPts val="0"/>
              </a:spcAft>
              <a:buNone/>
            </a:pPr>
            <a:r>
              <a:rPr lang="en" sz="1000">
                <a:latin typeface="Calibri"/>
                <a:ea typeface="Calibri"/>
                <a:cs typeface="Calibri"/>
                <a:sym typeface="Calibri"/>
              </a:rPr>
              <a:t>Each point you make should serve the purpose of adding to the overall picture.</a:t>
            </a:r>
            <a:endParaRPr sz="1000">
              <a:latin typeface="Calibri"/>
              <a:ea typeface="Calibri"/>
              <a:cs typeface="Calibri"/>
              <a:sym typeface="Calibri"/>
            </a:endParaRPr>
          </a:p>
        </p:txBody>
      </p:sp>
      <p:pic>
        <p:nvPicPr>
          <p:cNvPr descr="http://1.bp.blogspot.com/-CXmzwW1aZqA/UdDVopZMBTI/AAAAAAAAAt8/brwzxziMlaY/s327/bob-ross-1.jpg" id="264" name="Google Shape;264;p29"/>
          <p:cNvPicPr preferRelativeResize="0"/>
          <p:nvPr/>
        </p:nvPicPr>
        <p:blipFill>
          <a:blip r:embed="rId5">
            <a:alphaModFix amt="66000"/>
          </a:blip>
          <a:stretch>
            <a:fillRect/>
          </a:stretch>
        </p:blipFill>
        <p:spPr>
          <a:xfrm>
            <a:off x="7195831" y="3423939"/>
            <a:ext cx="1948169" cy="1753873"/>
          </a:xfrm>
          <a:prstGeom prst="rect">
            <a:avLst/>
          </a:prstGeom>
          <a:noFill/>
          <a:ln>
            <a:noFill/>
          </a:ln>
        </p:spPr>
      </p:pic>
      <p:sp>
        <p:nvSpPr>
          <p:cNvPr id="265" name="Google Shape;265;p29"/>
          <p:cNvSpPr/>
          <p:nvPr/>
        </p:nvSpPr>
        <p:spPr>
          <a:xfrm>
            <a:off x="6896400" y="2134200"/>
            <a:ext cx="2089200" cy="1102500"/>
          </a:xfrm>
          <a:prstGeom prst="wedgeRoundRectCallout">
            <a:avLst>
              <a:gd fmla="val 31249" name="adj1"/>
              <a:gd fmla="val 65043"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9"/>
          <p:cNvSpPr/>
          <p:nvPr/>
        </p:nvSpPr>
        <p:spPr>
          <a:xfrm>
            <a:off x="6621350" y="1941994"/>
            <a:ext cx="2446500" cy="1505400"/>
          </a:xfrm>
          <a:prstGeom prst="rect">
            <a:avLst/>
          </a:prstGeom>
          <a:solidFill>
            <a:srgbClr val="FFFFFF">
              <a:alpha val="71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9"/>
          <p:cNvSpPr txBox="1"/>
          <p:nvPr/>
        </p:nvSpPr>
        <p:spPr>
          <a:xfrm>
            <a:off x="160450" y="848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A 500 mb trough will move east...</a:t>
            </a:r>
            <a:endParaRPr>
              <a:latin typeface="Calibri"/>
              <a:ea typeface="Calibri"/>
              <a:cs typeface="Calibri"/>
              <a:sym typeface="Calibri"/>
            </a:endParaRPr>
          </a:p>
        </p:txBody>
      </p:sp>
      <p:sp>
        <p:nvSpPr>
          <p:cNvPr id="268" name="Google Shape;268;p29"/>
          <p:cNvSpPr txBox="1"/>
          <p:nvPr/>
        </p:nvSpPr>
        <p:spPr>
          <a:xfrm>
            <a:off x="714225" y="1091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Which will help deepen a low over NE...</a:t>
            </a:r>
            <a:endParaRPr>
              <a:latin typeface="Calibri"/>
              <a:ea typeface="Calibri"/>
              <a:cs typeface="Calibri"/>
              <a:sym typeface="Calibri"/>
            </a:endParaRPr>
          </a:p>
        </p:txBody>
      </p:sp>
      <p:sp>
        <p:nvSpPr>
          <p:cNvPr id="269" name="Google Shape;269;p29"/>
          <p:cNvSpPr txBox="1"/>
          <p:nvPr/>
        </p:nvSpPr>
        <p:spPr>
          <a:xfrm>
            <a:off x="1255100" y="1336331"/>
            <a:ext cx="656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In response, southerly winds will increase and draw moisture northward into MO...</a:t>
            </a:r>
            <a:endParaRPr>
              <a:latin typeface="Calibri"/>
              <a:ea typeface="Calibri"/>
              <a:cs typeface="Calibri"/>
              <a:sym typeface="Calibri"/>
            </a:endParaRPr>
          </a:p>
        </p:txBody>
      </p:sp>
      <p:sp>
        <p:nvSpPr>
          <p:cNvPr id="270" name="Google Shape;270;p29"/>
          <p:cNvSpPr txBox="1"/>
          <p:nvPr/>
        </p:nvSpPr>
        <p:spPr>
          <a:xfrm>
            <a:off x="1915775" y="1605394"/>
            <a:ext cx="4485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The additional moisture and sunny conditions will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help increase CAPE by late afternoon...</a:t>
            </a:r>
            <a:endParaRPr>
              <a:latin typeface="Calibri"/>
              <a:ea typeface="Calibri"/>
              <a:cs typeface="Calibri"/>
              <a:sym typeface="Calibri"/>
            </a:endParaRPr>
          </a:p>
        </p:txBody>
      </p:sp>
      <p:sp>
        <p:nvSpPr>
          <p:cNvPr id="271" name="Google Shape;271;p29"/>
          <p:cNvSpPr txBox="1"/>
          <p:nvPr/>
        </p:nvSpPr>
        <p:spPr>
          <a:xfrm>
            <a:off x="2704075" y="1987903"/>
            <a:ext cx="448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This will increase our thunderstorm chances by 4 PM.</a:t>
            </a:r>
            <a:endParaRPr b="1">
              <a:latin typeface="Calibri"/>
              <a:ea typeface="Calibri"/>
              <a:cs typeface="Calibri"/>
              <a:sym typeface="Calibri"/>
            </a:endParaRPr>
          </a:p>
        </p:txBody>
      </p:sp>
      <p:sp>
        <p:nvSpPr>
          <p:cNvPr id="272" name="Google Shape;272;p29"/>
          <p:cNvSpPr txBox="1"/>
          <p:nvPr>
            <p:ph type="ctrTitle"/>
          </p:nvPr>
        </p:nvSpPr>
        <p:spPr>
          <a:xfrm>
            <a:off x="0" y="-12256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0"/>
          <p:cNvSpPr/>
          <p:nvPr/>
        </p:nvSpPr>
        <p:spPr>
          <a:xfrm>
            <a:off x="6896400" y="1981800"/>
            <a:ext cx="2089200" cy="1102500"/>
          </a:xfrm>
          <a:prstGeom prst="wedgeRoundRectCallout">
            <a:avLst>
              <a:gd fmla="val 31249" name="adj1"/>
              <a:gd fmla="val 65043"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0"/>
          <p:cNvSpPr txBox="1"/>
          <p:nvPr/>
        </p:nvSpPr>
        <p:spPr>
          <a:xfrm>
            <a:off x="6872400" y="2270475"/>
            <a:ext cx="21132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alibri"/>
                <a:ea typeface="Calibri"/>
                <a:cs typeface="Calibri"/>
                <a:sym typeface="Calibri"/>
              </a:rPr>
              <a:t>Notice how nicely the discussion flows. Each line builds on the previous sentence and supports the next sentence, leading to main point!</a:t>
            </a:r>
            <a:endParaRPr sz="1000">
              <a:latin typeface="Calibri"/>
              <a:ea typeface="Calibri"/>
              <a:cs typeface="Calibri"/>
              <a:sym typeface="Calibri"/>
            </a:endParaRPr>
          </a:p>
        </p:txBody>
      </p:sp>
      <p:pic>
        <p:nvPicPr>
          <p:cNvPr descr="http://1.bp.blogspot.com/-CXmzwW1aZqA/UdDVopZMBTI/AAAAAAAAAt8/brwzxziMlaY/s327/bob-ross-1.jpg" id="280" name="Google Shape;280;p30"/>
          <p:cNvPicPr preferRelativeResize="0"/>
          <p:nvPr/>
        </p:nvPicPr>
        <p:blipFill>
          <a:blip r:embed="rId3">
            <a:alphaModFix/>
          </a:blip>
          <a:stretch>
            <a:fillRect/>
          </a:stretch>
        </p:blipFill>
        <p:spPr>
          <a:xfrm>
            <a:off x="7195831" y="3423939"/>
            <a:ext cx="1948169" cy="1753873"/>
          </a:xfrm>
          <a:prstGeom prst="rect">
            <a:avLst/>
          </a:prstGeom>
          <a:noFill/>
          <a:ln>
            <a:noFill/>
          </a:ln>
        </p:spPr>
      </p:pic>
      <p:pic>
        <p:nvPicPr>
          <p:cNvPr id="281" name="Google Shape;281;p30"/>
          <p:cNvPicPr preferRelativeResize="0"/>
          <p:nvPr/>
        </p:nvPicPr>
        <p:blipFill>
          <a:blip r:embed="rId4">
            <a:alphaModFix/>
          </a:blip>
          <a:stretch>
            <a:fillRect/>
          </a:stretch>
        </p:blipFill>
        <p:spPr>
          <a:xfrm>
            <a:off x="93274" y="2306831"/>
            <a:ext cx="4567031" cy="2722463"/>
          </a:xfrm>
          <a:prstGeom prst="rect">
            <a:avLst/>
          </a:prstGeom>
          <a:noFill/>
          <a:ln>
            <a:noFill/>
          </a:ln>
        </p:spPr>
      </p:pic>
      <p:sp>
        <p:nvSpPr>
          <p:cNvPr id="282" name="Google Shape;282;p30"/>
          <p:cNvSpPr/>
          <p:nvPr/>
        </p:nvSpPr>
        <p:spPr>
          <a:xfrm>
            <a:off x="-3725" y="2416444"/>
            <a:ext cx="4156575" cy="1421888"/>
          </a:xfrm>
          <a:custGeom>
            <a:rect b="b" l="l" r="r" t="t"/>
            <a:pathLst>
              <a:path extrusionOk="0" h="75834" w="166263">
                <a:moveTo>
                  <a:pt x="0" y="10447"/>
                </a:moveTo>
                <a:cubicBezTo>
                  <a:pt x="1095" y="10795"/>
                  <a:pt x="2587" y="9950"/>
                  <a:pt x="6567" y="12537"/>
                </a:cubicBezTo>
                <a:cubicBezTo>
                  <a:pt x="10547" y="15124"/>
                  <a:pt x="18557" y="18755"/>
                  <a:pt x="23880" y="25969"/>
                </a:cubicBezTo>
                <a:cubicBezTo>
                  <a:pt x="29203" y="33183"/>
                  <a:pt x="34526" y="48854"/>
                  <a:pt x="38506" y="55819"/>
                </a:cubicBezTo>
                <a:cubicBezTo>
                  <a:pt x="42486" y="62784"/>
                  <a:pt x="44028" y="64525"/>
                  <a:pt x="47759" y="67759"/>
                </a:cubicBezTo>
                <a:cubicBezTo>
                  <a:pt x="51490" y="70993"/>
                  <a:pt x="55769" y="74276"/>
                  <a:pt x="60893" y="75221"/>
                </a:cubicBezTo>
                <a:cubicBezTo>
                  <a:pt x="66017" y="76166"/>
                  <a:pt x="73232" y="76216"/>
                  <a:pt x="78505" y="73430"/>
                </a:cubicBezTo>
                <a:cubicBezTo>
                  <a:pt x="83779" y="70644"/>
                  <a:pt x="88504" y="63679"/>
                  <a:pt x="92534" y="58505"/>
                </a:cubicBezTo>
                <a:cubicBezTo>
                  <a:pt x="96564" y="53331"/>
                  <a:pt x="97360" y="48356"/>
                  <a:pt x="102683" y="42386"/>
                </a:cubicBezTo>
                <a:cubicBezTo>
                  <a:pt x="108006" y="36416"/>
                  <a:pt x="117708" y="28158"/>
                  <a:pt x="124474" y="22686"/>
                </a:cubicBezTo>
                <a:cubicBezTo>
                  <a:pt x="131240" y="17214"/>
                  <a:pt x="136314" y="13333"/>
                  <a:pt x="143279" y="9552"/>
                </a:cubicBezTo>
                <a:cubicBezTo>
                  <a:pt x="150244" y="5771"/>
                  <a:pt x="162432" y="1592"/>
                  <a:pt x="166263" y="0"/>
                </a:cubicBezTo>
              </a:path>
            </a:pathLst>
          </a:custGeom>
          <a:noFill/>
          <a:ln cap="flat" cmpd="sng" w="38100">
            <a:solidFill>
              <a:srgbClr val="000000"/>
            </a:solidFill>
            <a:prstDash val="solid"/>
            <a:round/>
            <a:headEnd len="med" w="med" type="none"/>
            <a:tailEnd len="med" w="med" type="none"/>
          </a:ln>
        </p:spPr>
      </p:sp>
      <p:sp>
        <p:nvSpPr>
          <p:cNvPr id="283" name="Google Shape;283;p30"/>
          <p:cNvSpPr txBox="1"/>
          <p:nvPr/>
        </p:nvSpPr>
        <p:spPr>
          <a:xfrm>
            <a:off x="160450" y="848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A 500 mb trough will move east...</a:t>
            </a:r>
            <a:endParaRPr>
              <a:latin typeface="Calibri"/>
              <a:ea typeface="Calibri"/>
              <a:cs typeface="Calibri"/>
              <a:sym typeface="Calibri"/>
            </a:endParaRPr>
          </a:p>
        </p:txBody>
      </p:sp>
      <p:sp>
        <p:nvSpPr>
          <p:cNvPr id="284" name="Google Shape;284;p30"/>
          <p:cNvSpPr txBox="1"/>
          <p:nvPr/>
        </p:nvSpPr>
        <p:spPr>
          <a:xfrm>
            <a:off x="714225" y="1091044"/>
            <a:ext cx="344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Which will help deepen a low over NE...</a:t>
            </a:r>
            <a:endParaRPr>
              <a:latin typeface="Calibri"/>
              <a:ea typeface="Calibri"/>
              <a:cs typeface="Calibri"/>
              <a:sym typeface="Calibri"/>
            </a:endParaRPr>
          </a:p>
        </p:txBody>
      </p:sp>
      <p:sp>
        <p:nvSpPr>
          <p:cNvPr id="285" name="Google Shape;285;p30"/>
          <p:cNvSpPr txBox="1"/>
          <p:nvPr/>
        </p:nvSpPr>
        <p:spPr>
          <a:xfrm>
            <a:off x="2455725" y="3067725"/>
            <a:ext cx="470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rgbClr val="980000"/>
                </a:solidFill>
                <a:latin typeface="Calibri"/>
                <a:ea typeface="Calibri"/>
                <a:cs typeface="Calibri"/>
                <a:sym typeface="Calibri"/>
              </a:rPr>
              <a:t>L</a:t>
            </a:r>
            <a:endParaRPr b="1" sz="3000">
              <a:solidFill>
                <a:srgbClr val="980000"/>
              </a:solidFill>
              <a:latin typeface="Calibri"/>
              <a:ea typeface="Calibri"/>
              <a:cs typeface="Calibri"/>
              <a:sym typeface="Calibri"/>
            </a:endParaRPr>
          </a:p>
        </p:txBody>
      </p:sp>
      <p:sp>
        <p:nvSpPr>
          <p:cNvPr id="286" name="Google Shape;286;p30"/>
          <p:cNvSpPr txBox="1"/>
          <p:nvPr/>
        </p:nvSpPr>
        <p:spPr>
          <a:xfrm>
            <a:off x="1255100" y="1336331"/>
            <a:ext cx="656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In response, southerly winds will increase and draw moisture northward into MO...</a:t>
            </a:r>
            <a:endParaRPr>
              <a:latin typeface="Calibri"/>
              <a:ea typeface="Calibri"/>
              <a:cs typeface="Calibri"/>
              <a:sym typeface="Calibri"/>
            </a:endParaRPr>
          </a:p>
        </p:txBody>
      </p:sp>
      <p:sp>
        <p:nvSpPr>
          <p:cNvPr id="287" name="Google Shape;287;p30"/>
          <p:cNvSpPr/>
          <p:nvPr/>
        </p:nvSpPr>
        <p:spPr>
          <a:xfrm>
            <a:off x="2593200" y="3367894"/>
            <a:ext cx="1134300" cy="1522350"/>
          </a:xfrm>
          <a:custGeom>
            <a:rect b="b" l="l" r="r" t="t"/>
            <a:pathLst>
              <a:path extrusionOk="0" h="81192" w="45372">
                <a:moveTo>
                  <a:pt x="22388" y="80893"/>
                </a:moveTo>
                <a:lnTo>
                  <a:pt x="19403" y="78207"/>
                </a:lnTo>
                <a:lnTo>
                  <a:pt x="4776" y="61193"/>
                </a:lnTo>
                <a:lnTo>
                  <a:pt x="1791" y="36716"/>
                </a:lnTo>
                <a:lnTo>
                  <a:pt x="0" y="9254"/>
                </a:lnTo>
                <a:lnTo>
                  <a:pt x="10746" y="0"/>
                </a:lnTo>
                <a:lnTo>
                  <a:pt x="23880" y="6269"/>
                </a:lnTo>
                <a:lnTo>
                  <a:pt x="27462" y="33432"/>
                </a:lnTo>
                <a:lnTo>
                  <a:pt x="32835" y="49850"/>
                </a:lnTo>
                <a:lnTo>
                  <a:pt x="38805" y="61193"/>
                </a:lnTo>
                <a:lnTo>
                  <a:pt x="45372" y="70745"/>
                </a:lnTo>
                <a:lnTo>
                  <a:pt x="33432" y="81192"/>
                </a:lnTo>
                <a:close/>
              </a:path>
            </a:pathLst>
          </a:custGeom>
          <a:solidFill>
            <a:srgbClr val="B6D7A8">
              <a:alpha val="42780"/>
            </a:srgbClr>
          </a:solidFill>
          <a:ln cap="flat" cmpd="sng" w="9525">
            <a:solidFill>
              <a:srgbClr val="93C47D"/>
            </a:solidFill>
            <a:prstDash val="solid"/>
            <a:round/>
            <a:headEnd len="med" w="med" type="none"/>
            <a:tailEnd len="med" w="med" type="none"/>
          </a:ln>
        </p:spPr>
      </p:sp>
      <p:sp>
        <p:nvSpPr>
          <p:cNvPr id="288" name="Google Shape;288;p30"/>
          <p:cNvSpPr txBox="1"/>
          <p:nvPr/>
        </p:nvSpPr>
        <p:spPr>
          <a:xfrm>
            <a:off x="1915775" y="1605394"/>
            <a:ext cx="4485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The additional moisture and sunny conditions will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help increase CAPE by late afternoon...</a:t>
            </a:r>
            <a:endParaRPr>
              <a:latin typeface="Calibri"/>
              <a:ea typeface="Calibri"/>
              <a:cs typeface="Calibri"/>
              <a:sym typeface="Calibri"/>
            </a:endParaRPr>
          </a:p>
        </p:txBody>
      </p:sp>
      <p:sp>
        <p:nvSpPr>
          <p:cNvPr id="289" name="Google Shape;289;p30"/>
          <p:cNvSpPr txBox="1"/>
          <p:nvPr/>
        </p:nvSpPr>
        <p:spPr>
          <a:xfrm>
            <a:off x="2704075" y="1987903"/>
            <a:ext cx="448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Calibri"/>
                <a:ea typeface="Calibri"/>
                <a:cs typeface="Calibri"/>
                <a:sym typeface="Calibri"/>
              </a:rPr>
              <a:t>This will increase our thunderstorm chances by 4 PM.</a:t>
            </a:r>
            <a:endParaRPr b="1">
              <a:latin typeface="Calibri"/>
              <a:ea typeface="Calibri"/>
              <a:cs typeface="Calibri"/>
              <a:sym typeface="Calibri"/>
            </a:endParaRPr>
          </a:p>
        </p:txBody>
      </p:sp>
      <p:sp>
        <p:nvSpPr>
          <p:cNvPr id="290" name="Google Shape;290;p30"/>
          <p:cNvSpPr/>
          <p:nvPr/>
        </p:nvSpPr>
        <p:spPr>
          <a:xfrm>
            <a:off x="2854400" y="3541406"/>
            <a:ext cx="119400" cy="419756"/>
          </a:xfrm>
          <a:custGeom>
            <a:rect b="b" l="l" r="r" t="t"/>
            <a:pathLst>
              <a:path extrusionOk="0" h="22387" w="4776">
                <a:moveTo>
                  <a:pt x="4776" y="22387"/>
                </a:moveTo>
                <a:cubicBezTo>
                  <a:pt x="4179" y="20248"/>
                  <a:pt x="1990" y="13283"/>
                  <a:pt x="1194" y="9552"/>
                </a:cubicBezTo>
                <a:cubicBezTo>
                  <a:pt x="398" y="5821"/>
                  <a:pt x="199" y="1592"/>
                  <a:pt x="0" y="0"/>
                </a:cubicBezTo>
              </a:path>
            </a:pathLst>
          </a:custGeom>
          <a:noFill/>
          <a:ln cap="flat" cmpd="sng" w="28575">
            <a:solidFill>
              <a:srgbClr val="38761D"/>
            </a:solidFill>
            <a:prstDash val="solid"/>
            <a:round/>
            <a:headEnd len="med" w="med" type="none"/>
            <a:tailEnd len="med" w="med" type="triangle"/>
          </a:ln>
        </p:spPr>
      </p:sp>
      <p:pic>
        <p:nvPicPr>
          <p:cNvPr id="291" name="Google Shape;291;p30"/>
          <p:cNvPicPr preferRelativeResize="0"/>
          <p:nvPr/>
        </p:nvPicPr>
        <p:blipFill>
          <a:blip r:embed="rId5">
            <a:alphaModFix/>
          </a:blip>
          <a:stretch>
            <a:fillRect/>
          </a:stretch>
        </p:blipFill>
        <p:spPr>
          <a:xfrm>
            <a:off x="2704075" y="3367889"/>
            <a:ext cx="275119" cy="275110"/>
          </a:xfrm>
          <a:prstGeom prst="rect">
            <a:avLst/>
          </a:prstGeom>
          <a:noFill/>
          <a:ln>
            <a:noFill/>
          </a:ln>
        </p:spPr>
      </p:pic>
      <p:pic>
        <p:nvPicPr>
          <p:cNvPr id="292" name="Google Shape;292;p30"/>
          <p:cNvPicPr preferRelativeResize="0"/>
          <p:nvPr/>
        </p:nvPicPr>
        <p:blipFill>
          <a:blip r:embed="rId5">
            <a:alphaModFix/>
          </a:blip>
          <a:stretch>
            <a:fillRect/>
          </a:stretch>
        </p:blipFill>
        <p:spPr>
          <a:xfrm>
            <a:off x="2627875" y="3653639"/>
            <a:ext cx="275119" cy="275110"/>
          </a:xfrm>
          <a:prstGeom prst="rect">
            <a:avLst/>
          </a:prstGeom>
          <a:noFill/>
          <a:ln>
            <a:noFill/>
          </a:ln>
        </p:spPr>
      </p:pic>
      <p:pic>
        <p:nvPicPr>
          <p:cNvPr id="293" name="Google Shape;293;p30"/>
          <p:cNvPicPr preferRelativeResize="0"/>
          <p:nvPr/>
        </p:nvPicPr>
        <p:blipFill>
          <a:blip r:embed="rId5">
            <a:alphaModFix/>
          </a:blip>
          <a:stretch>
            <a:fillRect/>
          </a:stretch>
        </p:blipFill>
        <p:spPr>
          <a:xfrm>
            <a:off x="2627875" y="3939389"/>
            <a:ext cx="275119" cy="275110"/>
          </a:xfrm>
          <a:prstGeom prst="rect">
            <a:avLst/>
          </a:prstGeom>
          <a:noFill/>
          <a:ln>
            <a:noFill/>
          </a:ln>
        </p:spPr>
      </p:pic>
      <p:sp>
        <p:nvSpPr>
          <p:cNvPr id="294" name="Google Shape;294;p30"/>
          <p:cNvSpPr txBox="1"/>
          <p:nvPr/>
        </p:nvSpPr>
        <p:spPr>
          <a:xfrm>
            <a:off x="6872407" y="1984722"/>
            <a:ext cx="20892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Calibri"/>
                <a:ea typeface="Calibri"/>
                <a:cs typeface="Calibri"/>
                <a:sym typeface="Calibri"/>
              </a:rPr>
              <a:t>Excellent Work!</a:t>
            </a:r>
            <a:endParaRPr sz="1000">
              <a:latin typeface="Calibri"/>
              <a:ea typeface="Calibri"/>
              <a:cs typeface="Calibri"/>
              <a:sym typeface="Calibri"/>
            </a:endParaRPr>
          </a:p>
        </p:txBody>
      </p:sp>
      <p:sp>
        <p:nvSpPr>
          <p:cNvPr id="295" name="Google Shape;295;p30"/>
          <p:cNvSpPr txBox="1"/>
          <p:nvPr>
            <p:ph type="ctrTitle"/>
          </p:nvPr>
        </p:nvSpPr>
        <p:spPr>
          <a:xfrm>
            <a:off x="0" y="-12256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1"/>
          <p:cNvSpPr txBox="1"/>
          <p:nvPr>
            <p:ph type="ctrTitle"/>
          </p:nvPr>
        </p:nvSpPr>
        <p:spPr>
          <a:xfrm>
            <a:off x="0" y="29831"/>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pic>
        <p:nvPicPr>
          <p:cNvPr descr="http://1.bp.blogspot.com/-CXmzwW1aZqA/UdDVopZMBTI/AAAAAAAAAt8/brwzxziMlaY/s327/bob-ross-1.jpg" id="302" name="Google Shape;302;p31"/>
          <p:cNvPicPr preferRelativeResize="0"/>
          <p:nvPr/>
        </p:nvPicPr>
        <p:blipFill rotWithShape="1">
          <a:blip r:embed="rId3">
            <a:alphaModFix/>
          </a:blip>
          <a:srcRect b="0" l="0" r="0" t="0"/>
          <a:stretch/>
        </p:blipFill>
        <p:spPr>
          <a:xfrm>
            <a:off x="5943600" y="2841806"/>
            <a:ext cx="2286000" cy="2336006"/>
          </a:xfrm>
          <a:prstGeom prst="rect">
            <a:avLst/>
          </a:prstGeom>
          <a:noFill/>
          <a:ln>
            <a:noFill/>
          </a:ln>
        </p:spPr>
      </p:pic>
      <p:sp>
        <p:nvSpPr>
          <p:cNvPr id="303" name="Google Shape;303;p31"/>
          <p:cNvSpPr/>
          <p:nvPr/>
        </p:nvSpPr>
        <p:spPr>
          <a:xfrm>
            <a:off x="1915400" y="1229050"/>
            <a:ext cx="4061700" cy="2089200"/>
          </a:xfrm>
          <a:prstGeom prst="wedgeRoundRectCallout">
            <a:avLst>
              <a:gd fmla="val 65848" name="adj1"/>
              <a:gd fmla="val 49473"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31"/>
          <p:cNvSpPr txBox="1"/>
          <p:nvPr/>
        </p:nvSpPr>
        <p:spPr>
          <a:xfrm>
            <a:off x="1915400" y="1229050"/>
            <a:ext cx="4061700" cy="2124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Keep in mind:</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Use only as many words as necessary! </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Calm weather = fewer words.</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Impactful weather = more words.</a:t>
            </a:r>
            <a:endParaRPr sz="18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2"/>
          <p:cNvSpPr txBox="1"/>
          <p:nvPr>
            <p:ph type="ctrTitle"/>
          </p:nvPr>
        </p:nvSpPr>
        <p:spPr>
          <a:xfrm>
            <a:off x="0" y="29831"/>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Content of a Forecast Discussion</a:t>
            </a:r>
            <a:endParaRPr sz="2900"/>
          </a:p>
        </p:txBody>
      </p:sp>
      <p:pic>
        <p:nvPicPr>
          <p:cNvPr id="311" name="Google Shape;311;p32"/>
          <p:cNvPicPr preferRelativeResize="0"/>
          <p:nvPr/>
        </p:nvPicPr>
        <p:blipFill>
          <a:blip r:embed="rId3">
            <a:alphaModFix/>
          </a:blip>
          <a:stretch>
            <a:fillRect/>
          </a:stretch>
        </p:blipFill>
        <p:spPr>
          <a:xfrm>
            <a:off x="4623950" y="13"/>
            <a:ext cx="4571999" cy="3113436"/>
          </a:xfrm>
          <a:prstGeom prst="rect">
            <a:avLst/>
          </a:prstGeom>
          <a:noFill/>
          <a:ln cap="flat" cmpd="sng" w="9525">
            <a:solidFill>
              <a:schemeClr val="dk1"/>
            </a:solidFill>
            <a:prstDash val="solid"/>
            <a:round/>
            <a:headEnd len="sm" w="sm" type="none"/>
            <a:tailEnd len="sm" w="sm" type="none"/>
          </a:ln>
        </p:spPr>
      </p:pic>
      <p:pic>
        <p:nvPicPr>
          <p:cNvPr id="312" name="Google Shape;312;p32"/>
          <p:cNvPicPr preferRelativeResize="0"/>
          <p:nvPr/>
        </p:nvPicPr>
        <p:blipFill>
          <a:blip r:embed="rId4">
            <a:alphaModFix/>
          </a:blip>
          <a:stretch>
            <a:fillRect/>
          </a:stretch>
        </p:blipFill>
        <p:spPr>
          <a:xfrm>
            <a:off x="51950" y="0"/>
            <a:ext cx="4571999" cy="3113438"/>
          </a:xfrm>
          <a:prstGeom prst="rect">
            <a:avLst/>
          </a:prstGeom>
          <a:noFill/>
          <a:ln cap="flat" cmpd="sng" w="9525">
            <a:solidFill>
              <a:schemeClr val="dk1"/>
            </a:solidFill>
            <a:prstDash val="solid"/>
            <a:round/>
            <a:headEnd len="sm" w="sm" type="none"/>
            <a:tailEnd len="sm" w="sm" type="none"/>
          </a:ln>
        </p:spPr>
      </p:pic>
      <p:pic>
        <p:nvPicPr>
          <p:cNvPr id="313" name="Google Shape;313;p32"/>
          <p:cNvPicPr preferRelativeResize="0"/>
          <p:nvPr/>
        </p:nvPicPr>
        <p:blipFill>
          <a:blip r:embed="rId5">
            <a:alphaModFix/>
          </a:blip>
          <a:stretch>
            <a:fillRect/>
          </a:stretch>
        </p:blipFill>
        <p:spPr>
          <a:xfrm>
            <a:off x="0" y="0"/>
            <a:ext cx="2280159" cy="5143500"/>
          </a:xfrm>
          <a:prstGeom prst="rect">
            <a:avLst/>
          </a:prstGeom>
          <a:noFill/>
          <a:ln cap="flat" cmpd="sng" w="9525">
            <a:solidFill>
              <a:schemeClr val="dk1"/>
            </a:solidFill>
            <a:prstDash val="solid"/>
            <a:round/>
            <a:headEnd len="sm" w="sm" type="none"/>
            <a:tailEnd len="sm" w="sm" type="none"/>
          </a:ln>
        </p:spPr>
      </p:pic>
      <p:pic>
        <p:nvPicPr>
          <p:cNvPr id="314" name="Google Shape;314;p32"/>
          <p:cNvPicPr preferRelativeResize="0"/>
          <p:nvPr/>
        </p:nvPicPr>
        <p:blipFill>
          <a:blip r:embed="rId6">
            <a:alphaModFix/>
          </a:blip>
          <a:stretch>
            <a:fillRect/>
          </a:stretch>
        </p:blipFill>
        <p:spPr>
          <a:xfrm>
            <a:off x="6466687" y="2718950"/>
            <a:ext cx="2677325" cy="2424550"/>
          </a:xfrm>
          <a:prstGeom prst="rect">
            <a:avLst/>
          </a:prstGeom>
          <a:noFill/>
          <a:ln cap="flat" cmpd="sng" w="9525">
            <a:solidFill>
              <a:schemeClr val="dk1"/>
            </a:solidFill>
            <a:prstDash val="solid"/>
            <a:round/>
            <a:headEnd len="sm" w="sm" type="none"/>
            <a:tailEnd len="sm" w="sm" type="none"/>
          </a:ln>
        </p:spPr>
      </p:pic>
      <p:sp>
        <p:nvSpPr>
          <p:cNvPr id="315" name="Google Shape;315;p32"/>
          <p:cNvSpPr txBox="1"/>
          <p:nvPr/>
        </p:nvSpPr>
        <p:spPr>
          <a:xfrm>
            <a:off x="2623700" y="3342400"/>
            <a:ext cx="1905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High Impact</a:t>
            </a:r>
            <a:endParaRPr sz="2000"/>
          </a:p>
        </p:txBody>
      </p:sp>
      <p:sp>
        <p:nvSpPr>
          <p:cNvPr id="316" name="Google Shape;316;p32"/>
          <p:cNvSpPr txBox="1"/>
          <p:nvPr/>
        </p:nvSpPr>
        <p:spPr>
          <a:xfrm>
            <a:off x="4757300" y="3342400"/>
            <a:ext cx="1905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Low Impact</a:t>
            </a:r>
            <a:endParaRPr sz="2000"/>
          </a:p>
        </p:txBody>
      </p:sp>
      <p:sp>
        <p:nvSpPr>
          <p:cNvPr id="317" name="Google Shape;317;p32"/>
          <p:cNvSpPr/>
          <p:nvPr/>
        </p:nvSpPr>
        <p:spPr>
          <a:xfrm rot="10800000">
            <a:off x="2692928" y="3834993"/>
            <a:ext cx="762000" cy="883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2"/>
          <p:cNvSpPr/>
          <p:nvPr/>
        </p:nvSpPr>
        <p:spPr>
          <a:xfrm flipH="1" rot="10800000">
            <a:off x="5417055" y="3835000"/>
            <a:ext cx="661500" cy="883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ctrTitle"/>
          </p:nvPr>
        </p:nvSpPr>
        <p:spPr>
          <a:xfrm>
            <a:off x="0" y="29831"/>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Forecast Journals</a:t>
            </a:r>
            <a:endParaRPr sz="2900"/>
          </a:p>
        </p:txBody>
      </p:sp>
      <p:sp>
        <p:nvSpPr>
          <p:cNvPr id="74" name="Google Shape;74;p15"/>
          <p:cNvSpPr txBox="1"/>
          <p:nvPr/>
        </p:nvSpPr>
        <p:spPr>
          <a:xfrm>
            <a:off x="354000" y="1042600"/>
            <a:ext cx="87900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Your task: </a:t>
            </a:r>
            <a:endParaRPr sz="1600"/>
          </a:p>
          <a:p>
            <a:pPr indent="-330200" lvl="0" marL="457200" rtl="0" algn="l">
              <a:spcBef>
                <a:spcPts val="0"/>
              </a:spcBef>
              <a:spcAft>
                <a:spcPts val="0"/>
              </a:spcAft>
              <a:buSzPts val="1600"/>
              <a:buChar char="-"/>
            </a:pPr>
            <a:r>
              <a:rPr lang="en" sz="1600"/>
              <a:t>Use observations and short/long range models to create a series of SPC-style Day 1 convective outlooks. </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Each journal will have three parts: </a:t>
            </a:r>
            <a:endParaRPr sz="1600"/>
          </a:p>
          <a:p>
            <a:pPr indent="-330200" lvl="0" marL="914400" rtl="0" algn="l">
              <a:spcBef>
                <a:spcPts val="0"/>
              </a:spcBef>
              <a:spcAft>
                <a:spcPts val="0"/>
              </a:spcAft>
              <a:buSzPts val="1600"/>
              <a:buAutoNum type="arabicPeriod"/>
            </a:pPr>
            <a:r>
              <a:rPr lang="en" sz="1600"/>
              <a:t>An SPC-style outlook graphic (categorical only, no individual hazards required)</a:t>
            </a:r>
            <a:endParaRPr sz="1600"/>
          </a:p>
          <a:p>
            <a:pPr indent="-330200" lvl="0" marL="914400" rtl="0" algn="l">
              <a:spcBef>
                <a:spcPts val="0"/>
              </a:spcBef>
              <a:spcAft>
                <a:spcPts val="0"/>
              </a:spcAft>
              <a:buSzPts val="1600"/>
              <a:buAutoNum type="arabicPeriod"/>
            </a:pPr>
            <a:r>
              <a:rPr lang="en" sz="1600"/>
              <a:t>A Day 1 forecast discussion. </a:t>
            </a:r>
            <a:endParaRPr sz="1600"/>
          </a:p>
          <a:p>
            <a:pPr indent="-330200" lvl="0" marL="914400" rtl="0" algn="l">
              <a:spcBef>
                <a:spcPts val="0"/>
              </a:spcBef>
              <a:spcAft>
                <a:spcPts val="0"/>
              </a:spcAft>
              <a:buSzPts val="1600"/>
              <a:buAutoNum type="arabicPeriod"/>
            </a:pPr>
            <a:r>
              <a:rPr lang="en" sz="1600"/>
              <a:t>Post event verification and discussion</a:t>
            </a:r>
            <a:endParaRPr sz="1600"/>
          </a:p>
          <a:p>
            <a:pPr indent="0" lvl="0" marL="18288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Your forecast journal will NOT be graded on forecast accuracy, but WILL be graded on: </a:t>
            </a:r>
            <a:endParaRPr sz="1600"/>
          </a:p>
          <a:p>
            <a:pPr indent="-330200" lvl="1" marL="914400" rtl="0" algn="l">
              <a:spcBef>
                <a:spcPts val="0"/>
              </a:spcBef>
              <a:spcAft>
                <a:spcPts val="0"/>
              </a:spcAft>
              <a:buSzPts val="1600"/>
              <a:buChar char="-"/>
            </a:pPr>
            <a:r>
              <a:rPr lang="en" sz="1600"/>
              <a:t>Meteorological concepts and consistency</a:t>
            </a:r>
            <a:endParaRPr sz="1600"/>
          </a:p>
          <a:p>
            <a:pPr indent="-330200" lvl="1" marL="914400" rtl="0" algn="l">
              <a:spcBef>
                <a:spcPts val="0"/>
              </a:spcBef>
              <a:spcAft>
                <a:spcPts val="0"/>
              </a:spcAft>
              <a:buSzPts val="1600"/>
              <a:buChar char="-"/>
            </a:pPr>
            <a:r>
              <a:rPr lang="en" sz="1600"/>
              <a:t>Incorporation of various observation networks (no model-only forecasts)</a:t>
            </a:r>
            <a:endParaRPr sz="1600"/>
          </a:p>
          <a:p>
            <a:pPr indent="-330200" lvl="1" marL="914400" rtl="0" algn="l">
              <a:spcBef>
                <a:spcPts val="0"/>
              </a:spcBef>
              <a:spcAft>
                <a:spcPts val="0"/>
              </a:spcAft>
              <a:buSzPts val="1600"/>
              <a:buChar char="-"/>
            </a:pPr>
            <a:r>
              <a:rPr lang="en" sz="1600"/>
              <a:t>Spelling and grammar</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b="1" lang="en" sz="1600"/>
              <a:t>Please see the online rubric for further instructions and expectations</a:t>
            </a:r>
            <a:r>
              <a:rPr lang="en" sz="1600"/>
              <a:t>. </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3"/>
          <p:cNvSpPr txBox="1"/>
          <p:nvPr>
            <p:ph type="ctrTitle"/>
          </p:nvPr>
        </p:nvSpPr>
        <p:spPr>
          <a:xfrm>
            <a:off x="0" y="334631"/>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u="sng"/>
              <a:t>Group Discussion</a:t>
            </a:r>
            <a:endParaRPr sz="3600"/>
          </a:p>
        </p:txBody>
      </p:sp>
      <p:sp>
        <p:nvSpPr>
          <p:cNvPr id="325" name="Google Shape;325;p33"/>
          <p:cNvSpPr txBox="1"/>
          <p:nvPr/>
        </p:nvSpPr>
        <p:spPr>
          <a:xfrm>
            <a:off x="239775" y="1392225"/>
            <a:ext cx="85158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t>As a class, let’s create a forecast discussion as we analyze weather data.</a:t>
            </a:r>
            <a:endParaRPr sz="19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Expected 12z to 00z changes</a:t>
            </a:r>
            <a:endParaRPr/>
          </a:p>
        </p:txBody>
      </p:sp>
      <p:graphicFrame>
        <p:nvGraphicFramePr>
          <p:cNvPr id="331" name="Google Shape;331;p34"/>
          <p:cNvGraphicFramePr/>
          <p:nvPr/>
        </p:nvGraphicFramePr>
        <p:xfrm>
          <a:off x="792625" y="12136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500 mb trough</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r h="617200">
                <a:tc>
                  <a:txBody>
                    <a:bodyPr/>
                    <a:lstStyle/>
                    <a:p>
                      <a:pPr indent="0" lvl="0" marL="0" rtl="0" algn="ctr">
                        <a:spcBef>
                          <a:spcPts val="0"/>
                        </a:spcBef>
                        <a:spcAft>
                          <a:spcPts val="0"/>
                        </a:spcAft>
                        <a:buNone/>
                      </a:pPr>
                      <a:r>
                        <a:rPr lang="en" sz="1100"/>
                        <a:t>850 mb Trough/Low</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r h="457175">
                <a:tc>
                  <a:txBody>
                    <a:bodyPr/>
                    <a:lstStyle/>
                    <a:p>
                      <a:pPr indent="0" lvl="0" marL="0" rtl="0" algn="ctr">
                        <a:spcBef>
                          <a:spcPts val="0"/>
                        </a:spcBef>
                        <a:spcAft>
                          <a:spcPts val="0"/>
                        </a:spcAft>
                        <a:buNone/>
                      </a:pPr>
                      <a:r>
                        <a:rPr lang="en" sz="1100"/>
                        <a:t>850 mb Moisture </a:t>
                      </a:r>
                      <a:endParaRPr sz="1100"/>
                    </a:p>
                    <a:p>
                      <a:pPr indent="0" lvl="0" marL="0" rtl="0" algn="ctr">
                        <a:spcBef>
                          <a:spcPts val="0"/>
                        </a:spcBef>
                        <a:spcAft>
                          <a:spcPts val="0"/>
                        </a:spcAft>
                        <a:buNone/>
                      </a:pPr>
                      <a:r>
                        <a:rPr lang="en" sz="1100"/>
                        <a:t>(over west OK/KS)</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B cap="flat" cmpd="sng" w="9525">
                      <a:solidFill>
                        <a:srgbClr val="9E9E9E"/>
                      </a:solidFill>
                      <a:prstDash val="solid"/>
                      <a:round/>
                      <a:headEnd len="sm" w="sm" type="none"/>
                      <a:tailEnd len="sm" w="sm" type="none"/>
                    </a:lnB>
                  </a:tcPr>
                </a:tc>
              </a:tr>
              <a:tr h="457175">
                <a:tc>
                  <a:txBody>
                    <a:bodyPr/>
                    <a:lstStyle/>
                    <a:p>
                      <a:pPr indent="0" lvl="0" marL="0" rtl="0" algn="ctr">
                        <a:spcBef>
                          <a:spcPts val="0"/>
                        </a:spcBef>
                        <a:spcAft>
                          <a:spcPts val="0"/>
                        </a:spcAft>
                        <a:buNone/>
                      </a:pPr>
                      <a:r>
                        <a:rPr lang="en" sz="1100">
                          <a:solidFill>
                            <a:schemeClr val="dk1"/>
                          </a:solidFill>
                        </a:rPr>
                        <a:t>Deep layer shear </a:t>
                      </a:r>
                      <a:endParaRPr sz="1100">
                        <a:solidFill>
                          <a:schemeClr val="dk1"/>
                        </a:solidFill>
                      </a:endParaRPr>
                    </a:p>
                    <a:p>
                      <a:pPr indent="0" lvl="0" marL="0" rtl="0" algn="ctr">
                        <a:spcBef>
                          <a:spcPts val="0"/>
                        </a:spcBef>
                        <a:spcAft>
                          <a:spcPts val="0"/>
                        </a:spcAft>
                        <a:buNone/>
                      </a:pPr>
                      <a:r>
                        <a:rPr lang="en" sz="1100">
                          <a:solidFill>
                            <a:schemeClr val="dk1"/>
                          </a:solidFill>
                        </a:rPr>
                        <a:t>(over west OK/KS)</a:t>
                      </a:r>
                      <a:endParaRPr sz="1100">
                        <a:solidFill>
                          <a:schemeClr val="dk1"/>
                        </a:solidFill>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35"/>
          <p:cNvPicPr preferRelativeResize="0"/>
          <p:nvPr/>
        </p:nvPicPr>
        <p:blipFill rotWithShape="1">
          <a:blip r:embed="rId3">
            <a:alphaModFix/>
          </a:blip>
          <a:srcRect b="0" l="0" r="0" t="0"/>
          <a:stretch/>
        </p:blipFill>
        <p:spPr>
          <a:xfrm>
            <a:off x="0" y="428625"/>
            <a:ext cx="5715000" cy="4286250"/>
          </a:xfrm>
          <a:prstGeom prst="rect">
            <a:avLst/>
          </a:prstGeom>
          <a:noFill/>
          <a:ln>
            <a:noFill/>
          </a:ln>
        </p:spPr>
      </p:pic>
      <p:sp>
        <p:nvSpPr>
          <p:cNvPr id="338" name="Google Shape;338;p35"/>
          <p:cNvSpPr txBox="1"/>
          <p:nvPr/>
        </p:nvSpPr>
        <p:spPr>
          <a:xfrm>
            <a:off x="5746800" y="634225"/>
            <a:ext cx="3397200" cy="190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Question #2</a:t>
            </a:r>
            <a:endParaRPr b="1"/>
          </a:p>
          <a:p>
            <a:pPr indent="0" lvl="0" marL="0" rtl="0" algn="ctr">
              <a:spcBef>
                <a:spcPts val="0"/>
              </a:spcBef>
              <a:spcAft>
                <a:spcPts val="0"/>
              </a:spcAft>
              <a:buNone/>
            </a:pPr>
            <a:r>
              <a:t/>
            </a:r>
            <a:endParaRPr/>
          </a:p>
          <a:p>
            <a:pPr indent="0" lvl="0" marL="0" rtl="0" algn="ctr">
              <a:spcBef>
                <a:spcPts val="0"/>
              </a:spcBef>
              <a:spcAft>
                <a:spcPts val="0"/>
              </a:spcAft>
              <a:buNone/>
            </a:pPr>
            <a:r>
              <a:rPr lang="en"/>
              <a:t>Consider the 500 mb chart to the left…</a:t>
            </a:r>
            <a:endParaRPr/>
          </a:p>
          <a:p>
            <a:pPr indent="0" lvl="0" marL="0" rtl="0" algn="ctr">
              <a:spcBef>
                <a:spcPts val="0"/>
              </a:spcBef>
              <a:spcAft>
                <a:spcPts val="0"/>
              </a:spcAft>
              <a:buNone/>
            </a:pPr>
            <a:r>
              <a:rPr lang="en"/>
              <a:t> </a:t>
            </a:r>
            <a:endParaRPr/>
          </a:p>
          <a:p>
            <a:pPr indent="-317500" lvl="0" marL="457200" rtl="0" algn="ctr">
              <a:spcBef>
                <a:spcPts val="0"/>
              </a:spcBef>
              <a:spcAft>
                <a:spcPts val="0"/>
              </a:spcAft>
              <a:buSzPts val="1400"/>
              <a:buAutoNum type="arabicParenR"/>
            </a:pPr>
            <a:r>
              <a:rPr lang="en"/>
              <a:t>Where will the low be in 12 hours?</a:t>
            </a:r>
            <a:endParaRPr/>
          </a:p>
          <a:p>
            <a:pPr indent="-317500" lvl="0" marL="457200" rtl="0" algn="ctr">
              <a:spcBef>
                <a:spcPts val="0"/>
              </a:spcBef>
              <a:spcAft>
                <a:spcPts val="0"/>
              </a:spcAft>
              <a:buSzPts val="1400"/>
              <a:buAutoNum type="arabicParenR"/>
            </a:pPr>
            <a:r>
              <a:rPr lang="en"/>
              <a:t>What will happen to winds at 500 mb over western OK and KS?</a:t>
            </a:r>
            <a:endParaRPr/>
          </a:p>
          <a:p>
            <a:pPr indent="0" lvl="0" marL="0" rtl="0" algn="ctr">
              <a:spcBef>
                <a:spcPts val="0"/>
              </a:spcBef>
              <a:spcAft>
                <a:spcPts val="0"/>
              </a:spcAft>
              <a:buNone/>
            </a:pPr>
            <a:r>
              <a:t/>
            </a:r>
            <a:endParaRPr/>
          </a:p>
        </p:txBody>
      </p:sp>
      <p:pic>
        <p:nvPicPr>
          <p:cNvPr id="339" name="Google Shape;339;p35"/>
          <p:cNvPicPr preferRelativeResize="0"/>
          <p:nvPr/>
        </p:nvPicPr>
        <p:blipFill>
          <a:blip r:embed="rId4">
            <a:alphaModFix/>
          </a:blip>
          <a:stretch>
            <a:fillRect/>
          </a:stretch>
        </p:blipFill>
        <p:spPr>
          <a:xfrm>
            <a:off x="4455125" y="2506000"/>
            <a:ext cx="4688876" cy="2637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id="344" name="Google Shape;344;p36"/>
          <p:cNvPicPr preferRelativeResize="0"/>
          <p:nvPr/>
        </p:nvPicPr>
        <p:blipFill rotWithShape="1">
          <a:blip r:embed="rId3">
            <a:alphaModFix/>
          </a:blip>
          <a:srcRect b="0" l="0" r="0" t="0"/>
          <a:stretch/>
        </p:blipFill>
        <p:spPr>
          <a:xfrm>
            <a:off x="0" y="428625"/>
            <a:ext cx="5715000" cy="4286250"/>
          </a:xfrm>
          <a:prstGeom prst="rect">
            <a:avLst/>
          </a:prstGeom>
          <a:noFill/>
          <a:ln>
            <a:noFill/>
          </a:ln>
        </p:spPr>
      </p:pic>
      <p:sp>
        <p:nvSpPr>
          <p:cNvPr id="345" name="Google Shape;345;p36"/>
          <p:cNvSpPr txBox="1"/>
          <p:nvPr/>
        </p:nvSpPr>
        <p:spPr>
          <a:xfrm>
            <a:off x="5746800" y="634225"/>
            <a:ext cx="3264000" cy="190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Question #2</a:t>
            </a:r>
            <a:endParaRPr b="1"/>
          </a:p>
          <a:p>
            <a:pPr indent="0" lvl="0" marL="0" rtl="0" algn="ctr">
              <a:spcBef>
                <a:spcPts val="0"/>
              </a:spcBef>
              <a:spcAft>
                <a:spcPts val="0"/>
              </a:spcAft>
              <a:buNone/>
            </a:pPr>
            <a:r>
              <a:t/>
            </a:r>
            <a:endParaRPr/>
          </a:p>
          <a:p>
            <a:pPr indent="0" lvl="0" marL="0" rtl="0" algn="ctr">
              <a:spcBef>
                <a:spcPts val="0"/>
              </a:spcBef>
              <a:spcAft>
                <a:spcPts val="0"/>
              </a:spcAft>
              <a:buNone/>
            </a:pPr>
            <a:r>
              <a:rPr lang="en"/>
              <a:t>Consider the 850 mb chart to the left…</a:t>
            </a:r>
            <a:endParaRPr/>
          </a:p>
          <a:p>
            <a:pPr indent="0" lvl="0" marL="0" rtl="0" algn="ctr">
              <a:spcBef>
                <a:spcPts val="0"/>
              </a:spcBef>
              <a:spcAft>
                <a:spcPts val="0"/>
              </a:spcAft>
              <a:buNone/>
            </a:pPr>
            <a:r>
              <a:rPr lang="en"/>
              <a:t> </a:t>
            </a:r>
            <a:endParaRPr/>
          </a:p>
          <a:p>
            <a:pPr indent="-317500" lvl="0" marL="457200" rtl="0" algn="ctr">
              <a:spcBef>
                <a:spcPts val="0"/>
              </a:spcBef>
              <a:spcAft>
                <a:spcPts val="0"/>
              </a:spcAft>
              <a:buSzPts val="1400"/>
              <a:buAutoNum type="arabicParenR"/>
            </a:pPr>
            <a:r>
              <a:rPr lang="en"/>
              <a:t>Will the 850 mb low deepen? </a:t>
            </a:r>
            <a:endParaRPr/>
          </a:p>
          <a:p>
            <a:pPr indent="-317500" lvl="0" marL="457200" rtl="0" algn="ctr">
              <a:spcBef>
                <a:spcPts val="0"/>
              </a:spcBef>
              <a:spcAft>
                <a:spcPts val="0"/>
              </a:spcAft>
              <a:buSzPts val="1400"/>
              <a:buAutoNum type="arabicParenR"/>
            </a:pPr>
            <a:r>
              <a:rPr lang="en"/>
              <a:t>What will this due to moisture content over northern OK/KS?</a:t>
            </a:r>
            <a:endParaRPr/>
          </a:p>
          <a:p>
            <a:pPr indent="0" lvl="0" marL="0" rtl="0" algn="ctr">
              <a:spcBef>
                <a:spcPts val="0"/>
              </a:spcBef>
              <a:spcAft>
                <a:spcPts val="0"/>
              </a:spcAft>
              <a:buNone/>
            </a:pPr>
            <a:r>
              <a:t/>
            </a:r>
            <a:endParaRPr/>
          </a:p>
        </p:txBody>
      </p:sp>
      <p:pic>
        <p:nvPicPr>
          <p:cNvPr id="346" name="Google Shape;346;p36"/>
          <p:cNvPicPr preferRelativeResize="0"/>
          <p:nvPr/>
        </p:nvPicPr>
        <p:blipFill>
          <a:blip r:embed="rId4">
            <a:alphaModFix/>
          </a:blip>
          <a:stretch>
            <a:fillRect/>
          </a:stretch>
        </p:blipFill>
        <p:spPr>
          <a:xfrm>
            <a:off x="4455125" y="2506025"/>
            <a:ext cx="4688876" cy="2637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Expected 12z to 00z changes</a:t>
            </a:r>
            <a:endParaRPr/>
          </a:p>
        </p:txBody>
      </p:sp>
      <p:graphicFrame>
        <p:nvGraphicFramePr>
          <p:cNvPr id="352" name="Google Shape;352;p37"/>
          <p:cNvGraphicFramePr/>
          <p:nvPr/>
        </p:nvGraphicFramePr>
        <p:xfrm>
          <a:off x="792625" y="12136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500 mb trough</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r h="617200">
                <a:tc>
                  <a:txBody>
                    <a:bodyPr/>
                    <a:lstStyle/>
                    <a:p>
                      <a:pPr indent="0" lvl="0" marL="0" rtl="0" algn="ctr">
                        <a:spcBef>
                          <a:spcPts val="0"/>
                        </a:spcBef>
                        <a:spcAft>
                          <a:spcPts val="0"/>
                        </a:spcAft>
                        <a:buNone/>
                      </a:pPr>
                      <a:r>
                        <a:rPr lang="en" sz="1100"/>
                        <a:t>850 mb Trough/Low</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r h="457175">
                <a:tc>
                  <a:txBody>
                    <a:bodyPr/>
                    <a:lstStyle/>
                    <a:p>
                      <a:pPr indent="0" lvl="0" marL="0" rtl="0" algn="ctr">
                        <a:spcBef>
                          <a:spcPts val="0"/>
                        </a:spcBef>
                        <a:spcAft>
                          <a:spcPts val="0"/>
                        </a:spcAft>
                        <a:buNone/>
                      </a:pPr>
                      <a:r>
                        <a:rPr lang="en" sz="1100"/>
                        <a:t>850 mb Moisture </a:t>
                      </a:r>
                      <a:endParaRPr sz="1100"/>
                    </a:p>
                    <a:p>
                      <a:pPr indent="0" lvl="0" marL="0" rtl="0" algn="ctr">
                        <a:spcBef>
                          <a:spcPts val="0"/>
                        </a:spcBef>
                        <a:spcAft>
                          <a:spcPts val="0"/>
                        </a:spcAft>
                        <a:buNone/>
                      </a:pPr>
                      <a:r>
                        <a:rPr lang="en" sz="1100"/>
                        <a:t>(over west OK/KS)</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B cap="flat" cmpd="sng" w="9525">
                      <a:solidFill>
                        <a:srgbClr val="9E9E9E"/>
                      </a:solidFill>
                      <a:prstDash val="solid"/>
                      <a:round/>
                      <a:headEnd len="sm" w="sm" type="none"/>
                      <a:tailEnd len="sm" w="sm" type="none"/>
                    </a:lnB>
                  </a:tcPr>
                </a:tc>
              </a:tr>
              <a:tr h="457175">
                <a:tc>
                  <a:txBody>
                    <a:bodyPr/>
                    <a:lstStyle/>
                    <a:p>
                      <a:pPr indent="0" lvl="0" marL="0" rtl="0" algn="ctr">
                        <a:spcBef>
                          <a:spcPts val="0"/>
                        </a:spcBef>
                        <a:spcAft>
                          <a:spcPts val="0"/>
                        </a:spcAft>
                        <a:buNone/>
                      </a:pPr>
                      <a:r>
                        <a:rPr lang="en" sz="1100">
                          <a:solidFill>
                            <a:schemeClr val="dk1"/>
                          </a:solidFill>
                        </a:rPr>
                        <a:t>Deep layer shear </a:t>
                      </a:r>
                      <a:endParaRPr sz="1100">
                        <a:solidFill>
                          <a:schemeClr val="dk1"/>
                        </a:solidFill>
                      </a:endParaRPr>
                    </a:p>
                    <a:p>
                      <a:pPr indent="0" lvl="0" marL="0" rtl="0" algn="ctr">
                        <a:spcBef>
                          <a:spcPts val="0"/>
                        </a:spcBef>
                        <a:spcAft>
                          <a:spcPts val="0"/>
                        </a:spcAft>
                        <a:buNone/>
                      </a:pPr>
                      <a:r>
                        <a:rPr lang="en" sz="1100">
                          <a:solidFill>
                            <a:schemeClr val="dk1"/>
                          </a:solidFill>
                        </a:rPr>
                        <a:t>(over west OK/KS)</a:t>
                      </a:r>
                      <a:endParaRPr sz="1100">
                        <a:solidFill>
                          <a:schemeClr val="dk1"/>
                        </a:solidFill>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Expected 12z to 00z changes</a:t>
            </a:r>
            <a:endParaRPr/>
          </a:p>
        </p:txBody>
      </p:sp>
      <p:graphicFrame>
        <p:nvGraphicFramePr>
          <p:cNvPr id="358" name="Google Shape;358;p38"/>
          <p:cNvGraphicFramePr/>
          <p:nvPr/>
        </p:nvGraphicFramePr>
        <p:xfrm>
          <a:off x="792625" y="12136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500 mb trough</a:t>
                      </a:r>
                      <a:endParaRPr sz="1100"/>
                    </a:p>
                  </a:txBody>
                  <a:tcPr marT="68575" marB="68575" marR="91425" marL="91425"/>
                </a:tc>
                <a:tc>
                  <a:txBody>
                    <a:bodyPr/>
                    <a:lstStyle/>
                    <a:p>
                      <a:pPr indent="0" lvl="0" marL="0" rtl="0" algn="ctr">
                        <a:spcBef>
                          <a:spcPts val="0"/>
                        </a:spcBef>
                        <a:spcAft>
                          <a:spcPts val="0"/>
                        </a:spcAft>
                        <a:buNone/>
                      </a:pPr>
                      <a:r>
                        <a:rPr lang="en" sz="1100"/>
                        <a:t>Translate east; </a:t>
                      </a:r>
                      <a:endParaRPr sz="1100"/>
                    </a:p>
                    <a:p>
                      <a:pPr indent="0" lvl="0" marL="0" rtl="0" algn="ctr">
                        <a:spcBef>
                          <a:spcPts val="0"/>
                        </a:spcBef>
                        <a:spcAft>
                          <a:spcPts val="0"/>
                        </a:spcAft>
                        <a:buNone/>
                      </a:pPr>
                      <a:r>
                        <a:rPr lang="en" sz="1100"/>
                        <a:t>minimal deepening</a:t>
                      </a:r>
                      <a:endParaRPr sz="1100"/>
                    </a:p>
                  </a:txBody>
                  <a:tcPr marT="68575" marB="68575" marR="91425" marL="91425"/>
                </a:tc>
                <a:tc>
                  <a:txBody>
                    <a:bodyPr/>
                    <a:lstStyle/>
                    <a:p>
                      <a:pPr indent="0" lvl="0" marL="0" rtl="0" algn="ctr">
                        <a:spcBef>
                          <a:spcPts val="0"/>
                        </a:spcBef>
                        <a:spcAft>
                          <a:spcPts val="0"/>
                        </a:spcAft>
                        <a:buNone/>
                      </a:pPr>
                      <a:r>
                        <a:rPr lang="en" sz="1100"/>
                        <a:t>Eastward CVA (shortwave)</a:t>
                      </a:r>
                      <a:endParaRPr sz="1100"/>
                    </a:p>
                    <a:p>
                      <a:pPr indent="0" lvl="0" marL="0" rtl="0" algn="ctr">
                        <a:spcBef>
                          <a:spcPts val="0"/>
                        </a:spcBef>
                        <a:spcAft>
                          <a:spcPts val="0"/>
                        </a:spcAft>
                        <a:buNone/>
                      </a:pPr>
                      <a:r>
                        <a:rPr lang="en" sz="1100"/>
                        <a:t>Weak CAA underneath</a:t>
                      </a:r>
                      <a:endParaRPr sz="1100"/>
                    </a:p>
                  </a:txBody>
                  <a:tcPr marT="68575" marB="68575" marR="91425" marL="91425"/>
                </a:tc>
              </a:tr>
              <a:tr h="617200">
                <a:tc>
                  <a:txBody>
                    <a:bodyPr/>
                    <a:lstStyle/>
                    <a:p>
                      <a:pPr indent="0" lvl="0" marL="0" rtl="0" algn="ctr">
                        <a:spcBef>
                          <a:spcPts val="0"/>
                        </a:spcBef>
                        <a:spcAft>
                          <a:spcPts val="0"/>
                        </a:spcAft>
                        <a:buNone/>
                      </a:pPr>
                      <a:r>
                        <a:rPr lang="en" sz="1100"/>
                        <a:t>850 mb Trough/Low</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r h="457175">
                <a:tc>
                  <a:txBody>
                    <a:bodyPr/>
                    <a:lstStyle/>
                    <a:p>
                      <a:pPr indent="0" lvl="0" marL="0" rtl="0" algn="ctr">
                        <a:spcBef>
                          <a:spcPts val="0"/>
                        </a:spcBef>
                        <a:spcAft>
                          <a:spcPts val="0"/>
                        </a:spcAft>
                        <a:buNone/>
                      </a:pPr>
                      <a:r>
                        <a:rPr lang="en" sz="1100"/>
                        <a:t>850 mb Moisture </a:t>
                      </a:r>
                      <a:endParaRPr sz="1100"/>
                    </a:p>
                    <a:p>
                      <a:pPr indent="0" lvl="0" marL="0" rtl="0" algn="ctr">
                        <a:spcBef>
                          <a:spcPts val="0"/>
                        </a:spcBef>
                        <a:spcAft>
                          <a:spcPts val="0"/>
                        </a:spcAft>
                        <a:buNone/>
                      </a:pPr>
                      <a:r>
                        <a:rPr lang="en" sz="1100"/>
                        <a:t>(over west OK/KS)</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B cap="flat" cmpd="sng" w="9525">
                      <a:solidFill>
                        <a:srgbClr val="9E9E9E"/>
                      </a:solidFill>
                      <a:prstDash val="solid"/>
                      <a:round/>
                      <a:headEnd len="sm" w="sm" type="none"/>
                      <a:tailEnd len="sm" w="sm" type="none"/>
                    </a:lnB>
                  </a:tcPr>
                </a:tc>
              </a:tr>
              <a:tr h="457175">
                <a:tc>
                  <a:txBody>
                    <a:bodyPr/>
                    <a:lstStyle/>
                    <a:p>
                      <a:pPr indent="0" lvl="0" marL="0" rtl="0" algn="ctr">
                        <a:spcBef>
                          <a:spcPts val="0"/>
                        </a:spcBef>
                        <a:spcAft>
                          <a:spcPts val="0"/>
                        </a:spcAft>
                        <a:buNone/>
                      </a:pPr>
                      <a:r>
                        <a:rPr lang="en" sz="1100">
                          <a:solidFill>
                            <a:schemeClr val="dk1"/>
                          </a:solidFill>
                        </a:rPr>
                        <a:t>Deep layer shear </a:t>
                      </a:r>
                      <a:endParaRPr sz="1100">
                        <a:solidFill>
                          <a:schemeClr val="dk1"/>
                        </a:solidFill>
                      </a:endParaRPr>
                    </a:p>
                    <a:p>
                      <a:pPr indent="0" lvl="0" marL="0" rtl="0" algn="ctr">
                        <a:spcBef>
                          <a:spcPts val="0"/>
                        </a:spcBef>
                        <a:spcAft>
                          <a:spcPts val="0"/>
                        </a:spcAft>
                        <a:buNone/>
                      </a:pPr>
                      <a:r>
                        <a:rPr lang="en" sz="1100">
                          <a:solidFill>
                            <a:schemeClr val="dk1"/>
                          </a:solidFill>
                        </a:rPr>
                        <a:t>(over west OK/KS)</a:t>
                      </a:r>
                      <a:endParaRPr sz="1100">
                        <a:solidFill>
                          <a:schemeClr val="dk1"/>
                        </a:solidFill>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Expected 12z to 00z changes</a:t>
            </a:r>
            <a:endParaRPr/>
          </a:p>
        </p:txBody>
      </p:sp>
      <p:graphicFrame>
        <p:nvGraphicFramePr>
          <p:cNvPr id="364" name="Google Shape;364;p39"/>
          <p:cNvGraphicFramePr/>
          <p:nvPr/>
        </p:nvGraphicFramePr>
        <p:xfrm>
          <a:off x="792625" y="12136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500 mb trough</a:t>
                      </a:r>
                      <a:endParaRPr sz="1100"/>
                    </a:p>
                  </a:txBody>
                  <a:tcPr marT="68575" marB="68575" marR="91425" marL="91425"/>
                </a:tc>
                <a:tc>
                  <a:txBody>
                    <a:bodyPr/>
                    <a:lstStyle/>
                    <a:p>
                      <a:pPr indent="0" lvl="0" marL="0" rtl="0" algn="ctr">
                        <a:spcBef>
                          <a:spcPts val="0"/>
                        </a:spcBef>
                        <a:spcAft>
                          <a:spcPts val="0"/>
                        </a:spcAft>
                        <a:buNone/>
                      </a:pPr>
                      <a:r>
                        <a:rPr lang="en" sz="1100"/>
                        <a:t>Translate east; </a:t>
                      </a:r>
                      <a:endParaRPr sz="1100"/>
                    </a:p>
                    <a:p>
                      <a:pPr indent="0" lvl="0" marL="0" rtl="0" algn="ctr">
                        <a:spcBef>
                          <a:spcPts val="0"/>
                        </a:spcBef>
                        <a:spcAft>
                          <a:spcPts val="0"/>
                        </a:spcAft>
                        <a:buNone/>
                      </a:pPr>
                      <a:r>
                        <a:rPr lang="en" sz="1100"/>
                        <a:t>minimal deepening</a:t>
                      </a:r>
                      <a:endParaRPr sz="1100"/>
                    </a:p>
                  </a:txBody>
                  <a:tcPr marT="68575" marB="68575" marR="91425" marL="91425"/>
                </a:tc>
                <a:tc>
                  <a:txBody>
                    <a:bodyPr/>
                    <a:lstStyle/>
                    <a:p>
                      <a:pPr indent="0" lvl="0" marL="0" rtl="0" algn="ctr">
                        <a:spcBef>
                          <a:spcPts val="0"/>
                        </a:spcBef>
                        <a:spcAft>
                          <a:spcPts val="0"/>
                        </a:spcAft>
                        <a:buNone/>
                      </a:pPr>
                      <a:r>
                        <a:rPr lang="en" sz="1100"/>
                        <a:t>Eastward CVA (shortwave)</a:t>
                      </a:r>
                      <a:endParaRPr sz="1100"/>
                    </a:p>
                    <a:p>
                      <a:pPr indent="0" lvl="0" marL="0" rtl="0" algn="ctr">
                        <a:spcBef>
                          <a:spcPts val="0"/>
                        </a:spcBef>
                        <a:spcAft>
                          <a:spcPts val="0"/>
                        </a:spcAft>
                        <a:buNone/>
                      </a:pPr>
                      <a:r>
                        <a:rPr lang="en" sz="1100"/>
                        <a:t>Weak CAA underneath</a:t>
                      </a:r>
                      <a:endParaRPr sz="1100"/>
                    </a:p>
                  </a:txBody>
                  <a:tcPr marT="68575" marB="68575" marR="91425" marL="91425"/>
                </a:tc>
              </a:tr>
              <a:tr h="617200">
                <a:tc>
                  <a:txBody>
                    <a:bodyPr/>
                    <a:lstStyle/>
                    <a:p>
                      <a:pPr indent="0" lvl="0" marL="0" rtl="0" algn="ctr">
                        <a:spcBef>
                          <a:spcPts val="0"/>
                        </a:spcBef>
                        <a:spcAft>
                          <a:spcPts val="0"/>
                        </a:spcAft>
                        <a:buNone/>
                      </a:pPr>
                      <a:r>
                        <a:rPr lang="en" sz="1100"/>
                        <a:t>850 mb Trough/Low</a:t>
                      </a:r>
                      <a:endParaRPr sz="1100"/>
                    </a:p>
                  </a:txBody>
                  <a:tcPr marT="68575" marB="68575" marR="91425" marL="91425"/>
                </a:tc>
                <a:tc>
                  <a:txBody>
                    <a:bodyPr/>
                    <a:lstStyle/>
                    <a:p>
                      <a:pPr indent="0" lvl="0" marL="0" rtl="0" algn="ctr">
                        <a:spcBef>
                          <a:spcPts val="0"/>
                        </a:spcBef>
                        <a:spcAft>
                          <a:spcPts val="0"/>
                        </a:spcAft>
                        <a:buNone/>
                      </a:pPr>
                      <a:r>
                        <a:rPr lang="en" sz="1100"/>
                        <a:t>Deepen; </a:t>
                      </a:r>
                      <a:endParaRPr sz="1100"/>
                    </a:p>
                    <a:p>
                      <a:pPr indent="0" lvl="0" marL="0" rtl="0" algn="ctr">
                        <a:spcBef>
                          <a:spcPts val="0"/>
                        </a:spcBef>
                        <a:spcAft>
                          <a:spcPts val="0"/>
                        </a:spcAft>
                        <a:buNone/>
                      </a:pPr>
                      <a:r>
                        <a:rPr lang="en" sz="1100"/>
                        <a:t>remain in place</a:t>
                      </a:r>
                      <a:endParaRPr sz="1100"/>
                    </a:p>
                  </a:txBody>
                  <a:tcPr marT="68575" marB="68575" marR="91425" marL="91425"/>
                </a:tc>
                <a:tc>
                  <a:txBody>
                    <a:bodyPr/>
                    <a:lstStyle/>
                    <a:p>
                      <a:pPr indent="0" lvl="0" marL="0" rtl="0" algn="ctr">
                        <a:spcBef>
                          <a:spcPts val="0"/>
                        </a:spcBef>
                        <a:spcAft>
                          <a:spcPts val="0"/>
                        </a:spcAft>
                        <a:buNone/>
                      </a:pPr>
                      <a:r>
                        <a:rPr lang="en" sz="1100"/>
                        <a:t>DCVA over Rockies, Lee troughing, weak WAA</a:t>
                      </a:r>
                      <a:endParaRPr sz="1100"/>
                    </a:p>
                  </a:txBody>
                  <a:tcPr marT="68575" marB="68575" marR="91425" marL="91425"/>
                </a:tc>
              </a:tr>
              <a:tr h="457175">
                <a:tc>
                  <a:txBody>
                    <a:bodyPr/>
                    <a:lstStyle/>
                    <a:p>
                      <a:pPr indent="0" lvl="0" marL="0" rtl="0" algn="ctr">
                        <a:spcBef>
                          <a:spcPts val="0"/>
                        </a:spcBef>
                        <a:spcAft>
                          <a:spcPts val="0"/>
                        </a:spcAft>
                        <a:buNone/>
                      </a:pPr>
                      <a:r>
                        <a:rPr lang="en" sz="1100"/>
                        <a:t>850 mb Moisture </a:t>
                      </a:r>
                      <a:endParaRPr sz="1100"/>
                    </a:p>
                    <a:p>
                      <a:pPr indent="0" lvl="0" marL="0" rtl="0" algn="ctr">
                        <a:spcBef>
                          <a:spcPts val="0"/>
                        </a:spcBef>
                        <a:spcAft>
                          <a:spcPts val="0"/>
                        </a:spcAft>
                        <a:buNone/>
                      </a:pPr>
                      <a:r>
                        <a:rPr lang="en" sz="1100"/>
                        <a:t>(over west OK/KS)</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B cap="flat" cmpd="sng" w="9525">
                      <a:solidFill>
                        <a:srgbClr val="9E9E9E"/>
                      </a:solidFill>
                      <a:prstDash val="solid"/>
                      <a:round/>
                      <a:headEnd len="sm" w="sm" type="none"/>
                      <a:tailEnd len="sm" w="sm" type="none"/>
                    </a:lnB>
                  </a:tcPr>
                </a:tc>
              </a:tr>
              <a:tr h="457175">
                <a:tc>
                  <a:txBody>
                    <a:bodyPr/>
                    <a:lstStyle/>
                    <a:p>
                      <a:pPr indent="0" lvl="0" marL="0" rtl="0" algn="ctr">
                        <a:spcBef>
                          <a:spcPts val="0"/>
                        </a:spcBef>
                        <a:spcAft>
                          <a:spcPts val="0"/>
                        </a:spcAft>
                        <a:buNone/>
                      </a:pPr>
                      <a:r>
                        <a:rPr lang="en" sz="1100">
                          <a:solidFill>
                            <a:schemeClr val="dk1"/>
                          </a:solidFill>
                        </a:rPr>
                        <a:t>Deep layer shear </a:t>
                      </a:r>
                      <a:endParaRPr sz="1100">
                        <a:solidFill>
                          <a:schemeClr val="dk1"/>
                        </a:solidFill>
                      </a:endParaRPr>
                    </a:p>
                    <a:p>
                      <a:pPr indent="0" lvl="0" marL="0" rtl="0" algn="ctr">
                        <a:spcBef>
                          <a:spcPts val="0"/>
                        </a:spcBef>
                        <a:spcAft>
                          <a:spcPts val="0"/>
                        </a:spcAft>
                        <a:buNone/>
                      </a:pPr>
                      <a:r>
                        <a:rPr lang="en" sz="1100">
                          <a:solidFill>
                            <a:schemeClr val="dk1"/>
                          </a:solidFill>
                        </a:rPr>
                        <a:t>(over west OK/KS)</a:t>
                      </a:r>
                      <a:endParaRPr sz="1100">
                        <a:solidFill>
                          <a:schemeClr val="dk1"/>
                        </a:solidFill>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Expected 12z to 00z changes</a:t>
            </a:r>
            <a:endParaRPr/>
          </a:p>
        </p:txBody>
      </p:sp>
      <p:graphicFrame>
        <p:nvGraphicFramePr>
          <p:cNvPr id="370" name="Google Shape;370;p40"/>
          <p:cNvGraphicFramePr/>
          <p:nvPr/>
        </p:nvGraphicFramePr>
        <p:xfrm>
          <a:off x="792625" y="12136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500 mb trough</a:t>
                      </a:r>
                      <a:endParaRPr sz="1100"/>
                    </a:p>
                  </a:txBody>
                  <a:tcPr marT="68575" marB="68575" marR="91425" marL="91425"/>
                </a:tc>
                <a:tc>
                  <a:txBody>
                    <a:bodyPr/>
                    <a:lstStyle/>
                    <a:p>
                      <a:pPr indent="0" lvl="0" marL="0" rtl="0" algn="ctr">
                        <a:spcBef>
                          <a:spcPts val="0"/>
                        </a:spcBef>
                        <a:spcAft>
                          <a:spcPts val="0"/>
                        </a:spcAft>
                        <a:buNone/>
                      </a:pPr>
                      <a:r>
                        <a:rPr lang="en" sz="1100"/>
                        <a:t>Translate east; </a:t>
                      </a:r>
                      <a:endParaRPr sz="1100"/>
                    </a:p>
                    <a:p>
                      <a:pPr indent="0" lvl="0" marL="0" rtl="0" algn="ctr">
                        <a:spcBef>
                          <a:spcPts val="0"/>
                        </a:spcBef>
                        <a:spcAft>
                          <a:spcPts val="0"/>
                        </a:spcAft>
                        <a:buNone/>
                      </a:pPr>
                      <a:r>
                        <a:rPr lang="en" sz="1100"/>
                        <a:t>minimal deepening</a:t>
                      </a:r>
                      <a:endParaRPr sz="1100"/>
                    </a:p>
                  </a:txBody>
                  <a:tcPr marT="68575" marB="68575" marR="91425" marL="91425"/>
                </a:tc>
                <a:tc>
                  <a:txBody>
                    <a:bodyPr/>
                    <a:lstStyle/>
                    <a:p>
                      <a:pPr indent="0" lvl="0" marL="0" rtl="0" algn="ctr">
                        <a:spcBef>
                          <a:spcPts val="0"/>
                        </a:spcBef>
                        <a:spcAft>
                          <a:spcPts val="0"/>
                        </a:spcAft>
                        <a:buNone/>
                      </a:pPr>
                      <a:r>
                        <a:rPr lang="en" sz="1100"/>
                        <a:t>Eastward CVA (shortwave)</a:t>
                      </a:r>
                      <a:endParaRPr sz="1100"/>
                    </a:p>
                    <a:p>
                      <a:pPr indent="0" lvl="0" marL="0" rtl="0" algn="ctr">
                        <a:spcBef>
                          <a:spcPts val="0"/>
                        </a:spcBef>
                        <a:spcAft>
                          <a:spcPts val="0"/>
                        </a:spcAft>
                        <a:buNone/>
                      </a:pPr>
                      <a:r>
                        <a:rPr lang="en" sz="1100"/>
                        <a:t>Weak CAA underneath</a:t>
                      </a:r>
                      <a:endParaRPr sz="1100"/>
                    </a:p>
                  </a:txBody>
                  <a:tcPr marT="68575" marB="68575" marR="91425" marL="91425"/>
                </a:tc>
              </a:tr>
              <a:tr h="617200">
                <a:tc>
                  <a:txBody>
                    <a:bodyPr/>
                    <a:lstStyle/>
                    <a:p>
                      <a:pPr indent="0" lvl="0" marL="0" rtl="0" algn="ctr">
                        <a:spcBef>
                          <a:spcPts val="0"/>
                        </a:spcBef>
                        <a:spcAft>
                          <a:spcPts val="0"/>
                        </a:spcAft>
                        <a:buNone/>
                      </a:pPr>
                      <a:r>
                        <a:rPr lang="en" sz="1100"/>
                        <a:t>850 mb Trough/Low</a:t>
                      </a:r>
                      <a:endParaRPr sz="1100"/>
                    </a:p>
                  </a:txBody>
                  <a:tcPr marT="68575" marB="68575" marR="91425" marL="91425"/>
                </a:tc>
                <a:tc>
                  <a:txBody>
                    <a:bodyPr/>
                    <a:lstStyle/>
                    <a:p>
                      <a:pPr indent="0" lvl="0" marL="0" rtl="0" algn="ctr">
                        <a:spcBef>
                          <a:spcPts val="0"/>
                        </a:spcBef>
                        <a:spcAft>
                          <a:spcPts val="0"/>
                        </a:spcAft>
                        <a:buNone/>
                      </a:pPr>
                      <a:r>
                        <a:rPr lang="en" sz="1100"/>
                        <a:t>Deepen; </a:t>
                      </a:r>
                      <a:endParaRPr sz="1100"/>
                    </a:p>
                    <a:p>
                      <a:pPr indent="0" lvl="0" marL="0" rtl="0" algn="ctr">
                        <a:spcBef>
                          <a:spcPts val="0"/>
                        </a:spcBef>
                        <a:spcAft>
                          <a:spcPts val="0"/>
                        </a:spcAft>
                        <a:buNone/>
                      </a:pPr>
                      <a:r>
                        <a:rPr lang="en" sz="1100"/>
                        <a:t>remain in place</a:t>
                      </a:r>
                      <a:endParaRPr sz="1100"/>
                    </a:p>
                  </a:txBody>
                  <a:tcPr marT="68575" marB="68575" marR="91425" marL="91425"/>
                </a:tc>
                <a:tc>
                  <a:txBody>
                    <a:bodyPr/>
                    <a:lstStyle/>
                    <a:p>
                      <a:pPr indent="0" lvl="0" marL="0" rtl="0" algn="ctr">
                        <a:spcBef>
                          <a:spcPts val="0"/>
                        </a:spcBef>
                        <a:spcAft>
                          <a:spcPts val="0"/>
                        </a:spcAft>
                        <a:buNone/>
                      </a:pPr>
                      <a:r>
                        <a:rPr lang="en" sz="1100"/>
                        <a:t>DCVA over Rockies, Lee troughing, weak WAA</a:t>
                      </a:r>
                      <a:endParaRPr sz="1100"/>
                    </a:p>
                  </a:txBody>
                  <a:tcPr marT="68575" marB="68575" marR="91425" marL="91425"/>
                </a:tc>
              </a:tr>
              <a:tr h="457175">
                <a:tc>
                  <a:txBody>
                    <a:bodyPr/>
                    <a:lstStyle/>
                    <a:p>
                      <a:pPr indent="0" lvl="0" marL="0" rtl="0" algn="ctr">
                        <a:spcBef>
                          <a:spcPts val="0"/>
                        </a:spcBef>
                        <a:spcAft>
                          <a:spcPts val="0"/>
                        </a:spcAft>
                        <a:buNone/>
                      </a:pPr>
                      <a:r>
                        <a:rPr lang="en" sz="1100"/>
                        <a:t>850 mb Moisture </a:t>
                      </a:r>
                      <a:endParaRPr sz="1100"/>
                    </a:p>
                    <a:p>
                      <a:pPr indent="0" lvl="0" marL="0" rtl="0" algn="ctr">
                        <a:spcBef>
                          <a:spcPts val="0"/>
                        </a:spcBef>
                        <a:spcAft>
                          <a:spcPts val="0"/>
                        </a:spcAft>
                        <a:buNone/>
                      </a:pPr>
                      <a:r>
                        <a:rPr lang="en" sz="1100"/>
                        <a:t>(over west OK/KS)</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Increase</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Northerly moisture advection</a:t>
                      </a:r>
                      <a:endParaRPr sz="1100"/>
                    </a:p>
                  </a:txBody>
                  <a:tcPr marT="68575" marB="68575" marR="91425" marL="91425">
                    <a:lnB cap="flat" cmpd="sng" w="9525">
                      <a:solidFill>
                        <a:srgbClr val="9E9E9E"/>
                      </a:solidFill>
                      <a:prstDash val="solid"/>
                      <a:round/>
                      <a:headEnd len="sm" w="sm" type="none"/>
                      <a:tailEnd len="sm" w="sm" type="none"/>
                    </a:lnB>
                  </a:tcPr>
                </a:tc>
              </a:tr>
              <a:tr h="457175">
                <a:tc>
                  <a:txBody>
                    <a:bodyPr/>
                    <a:lstStyle/>
                    <a:p>
                      <a:pPr indent="0" lvl="0" marL="0" rtl="0" algn="ctr">
                        <a:spcBef>
                          <a:spcPts val="0"/>
                        </a:spcBef>
                        <a:spcAft>
                          <a:spcPts val="0"/>
                        </a:spcAft>
                        <a:buNone/>
                      </a:pPr>
                      <a:r>
                        <a:rPr lang="en" sz="1100">
                          <a:solidFill>
                            <a:schemeClr val="dk1"/>
                          </a:solidFill>
                        </a:rPr>
                        <a:t>Deep layer shear </a:t>
                      </a:r>
                      <a:endParaRPr sz="1100">
                        <a:solidFill>
                          <a:schemeClr val="dk1"/>
                        </a:solidFill>
                      </a:endParaRPr>
                    </a:p>
                    <a:p>
                      <a:pPr indent="0" lvl="0" marL="0" rtl="0" algn="ctr">
                        <a:spcBef>
                          <a:spcPts val="0"/>
                        </a:spcBef>
                        <a:spcAft>
                          <a:spcPts val="0"/>
                        </a:spcAft>
                        <a:buNone/>
                      </a:pPr>
                      <a:r>
                        <a:rPr lang="en" sz="1100">
                          <a:solidFill>
                            <a:schemeClr val="dk1"/>
                          </a:solidFill>
                        </a:rPr>
                        <a:t>(over west OK/KS)</a:t>
                      </a:r>
                      <a:endParaRPr sz="1100">
                        <a:solidFill>
                          <a:schemeClr val="dk1"/>
                        </a:solidFill>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Expected 12z to 00z changes</a:t>
            </a:r>
            <a:endParaRPr/>
          </a:p>
        </p:txBody>
      </p:sp>
      <p:graphicFrame>
        <p:nvGraphicFramePr>
          <p:cNvPr id="376" name="Google Shape;376;p41"/>
          <p:cNvGraphicFramePr/>
          <p:nvPr/>
        </p:nvGraphicFramePr>
        <p:xfrm>
          <a:off x="792625" y="12136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500 mb trough</a:t>
                      </a:r>
                      <a:endParaRPr sz="1100"/>
                    </a:p>
                  </a:txBody>
                  <a:tcPr marT="68575" marB="68575" marR="91425" marL="91425"/>
                </a:tc>
                <a:tc>
                  <a:txBody>
                    <a:bodyPr/>
                    <a:lstStyle/>
                    <a:p>
                      <a:pPr indent="0" lvl="0" marL="0" rtl="0" algn="ctr">
                        <a:spcBef>
                          <a:spcPts val="0"/>
                        </a:spcBef>
                        <a:spcAft>
                          <a:spcPts val="0"/>
                        </a:spcAft>
                        <a:buNone/>
                      </a:pPr>
                      <a:r>
                        <a:rPr lang="en" sz="1100"/>
                        <a:t>Translate east; </a:t>
                      </a:r>
                      <a:endParaRPr sz="1100"/>
                    </a:p>
                    <a:p>
                      <a:pPr indent="0" lvl="0" marL="0" rtl="0" algn="ctr">
                        <a:spcBef>
                          <a:spcPts val="0"/>
                        </a:spcBef>
                        <a:spcAft>
                          <a:spcPts val="0"/>
                        </a:spcAft>
                        <a:buNone/>
                      </a:pPr>
                      <a:r>
                        <a:rPr lang="en" sz="1100"/>
                        <a:t>minimal deepening</a:t>
                      </a:r>
                      <a:endParaRPr sz="1100"/>
                    </a:p>
                  </a:txBody>
                  <a:tcPr marT="68575" marB="68575" marR="91425" marL="91425"/>
                </a:tc>
                <a:tc>
                  <a:txBody>
                    <a:bodyPr/>
                    <a:lstStyle/>
                    <a:p>
                      <a:pPr indent="0" lvl="0" marL="0" rtl="0" algn="ctr">
                        <a:spcBef>
                          <a:spcPts val="0"/>
                        </a:spcBef>
                        <a:spcAft>
                          <a:spcPts val="0"/>
                        </a:spcAft>
                        <a:buNone/>
                      </a:pPr>
                      <a:r>
                        <a:rPr lang="en" sz="1100"/>
                        <a:t>Eastward CVA (shortwave)</a:t>
                      </a:r>
                      <a:endParaRPr sz="1100"/>
                    </a:p>
                    <a:p>
                      <a:pPr indent="0" lvl="0" marL="0" rtl="0" algn="ctr">
                        <a:spcBef>
                          <a:spcPts val="0"/>
                        </a:spcBef>
                        <a:spcAft>
                          <a:spcPts val="0"/>
                        </a:spcAft>
                        <a:buNone/>
                      </a:pPr>
                      <a:r>
                        <a:rPr lang="en" sz="1100"/>
                        <a:t>Weak CAA underneath</a:t>
                      </a:r>
                      <a:endParaRPr sz="1100"/>
                    </a:p>
                  </a:txBody>
                  <a:tcPr marT="68575" marB="68575" marR="91425" marL="91425"/>
                </a:tc>
              </a:tr>
              <a:tr h="617200">
                <a:tc>
                  <a:txBody>
                    <a:bodyPr/>
                    <a:lstStyle/>
                    <a:p>
                      <a:pPr indent="0" lvl="0" marL="0" rtl="0" algn="ctr">
                        <a:spcBef>
                          <a:spcPts val="0"/>
                        </a:spcBef>
                        <a:spcAft>
                          <a:spcPts val="0"/>
                        </a:spcAft>
                        <a:buNone/>
                      </a:pPr>
                      <a:r>
                        <a:rPr lang="en" sz="1100"/>
                        <a:t>850 mb Trough/Low</a:t>
                      </a:r>
                      <a:endParaRPr sz="1100"/>
                    </a:p>
                  </a:txBody>
                  <a:tcPr marT="68575" marB="68575" marR="91425" marL="91425"/>
                </a:tc>
                <a:tc>
                  <a:txBody>
                    <a:bodyPr/>
                    <a:lstStyle/>
                    <a:p>
                      <a:pPr indent="0" lvl="0" marL="0" rtl="0" algn="ctr">
                        <a:spcBef>
                          <a:spcPts val="0"/>
                        </a:spcBef>
                        <a:spcAft>
                          <a:spcPts val="0"/>
                        </a:spcAft>
                        <a:buNone/>
                      </a:pPr>
                      <a:r>
                        <a:rPr lang="en" sz="1100"/>
                        <a:t>Deepen; </a:t>
                      </a:r>
                      <a:endParaRPr sz="1100"/>
                    </a:p>
                    <a:p>
                      <a:pPr indent="0" lvl="0" marL="0" rtl="0" algn="ctr">
                        <a:spcBef>
                          <a:spcPts val="0"/>
                        </a:spcBef>
                        <a:spcAft>
                          <a:spcPts val="0"/>
                        </a:spcAft>
                        <a:buNone/>
                      </a:pPr>
                      <a:r>
                        <a:rPr lang="en" sz="1100"/>
                        <a:t>remain in place</a:t>
                      </a:r>
                      <a:endParaRPr sz="1100"/>
                    </a:p>
                  </a:txBody>
                  <a:tcPr marT="68575" marB="68575" marR="91425" marL="91425"/>
                </a:tc>
                <a:tc>
                  <a:txBody>
                    <a:bodyPr/>
                    <a:lstStyle/>
                    <a:p>
                      <a:pPr indent="0" lvl="0" marL="0" rtl="0" algn="ctr">
                        <a:spcBef>
                          <a:spcPts val="0"/>
                        </a:spcBef>
                        <a:spcAft>
                          <a:spcPts val="0"/>
                        </a:spcAft>
                        <a:buNone/>
                      </a:pPr>
                      <a:r>
                        <a:rPr lang="en" sz="1100"/>
                        <a:t>DCVA over Rockies, Lee troughing, weak WAA</a:t>
                      </a:r>
                      <a:endParaRPr sz="1100"/>
                    </a:p>
                  </a:txBody>
                  <a:tcPr marT="68575" marB="68575" marR="91425" marL="91425"/>
                </a:tc>
              </a:tr>
              <a:tr h="457175">
                <a:tc>
                  <a:txBody>
                    <a:bodyPr/>
                    <a:lstStyle/>
                    <a:p>
                      <a:pPr indent="0" lvl="0" marL="0" rtl="0" algn="ctr">
                        <a:spcBef>
                          <a:spcPts val="0"/>
                        </a:spcBef>
                        <a:spcAft>
                          <a:spcPts val="0"/>
                        </a:spcAft>
                        <a:buNone/>
                      </a:pPr>
                      <a:r>
                        <a:rPr lang="en" sz="1100"/>
                        <a:t>850 mb Moisture </a:t>
                      </a:r>
                      <a:endParaRPr sz="1100"/>
                    </a:p>
                    <a:p>
                      <a:pPr indent="0" lvl="0" marL="0" rtl="0" algn="ctr">
                        <a:spcBef>
                          <a:spcPts val="0"/>
                        </a:spcBef>
                        <a:spcAft>
                          <a:spcPts val="0"/>
                        </a:spcAft>
                        <a:buNone/>
                      </a:pPr>
                      <a:r>
                        <a:rPr lang="en" sz="1100"/>
                        <a:t>(over west OK/KS)</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Increase</a:t>
                      </a:r>
                      <a:endParaRPr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Northerly moisture advection</a:t>
                      </a:r>
                      <a:endParaRPr sz="1100"/>
                    </a:p>
                  </a:txBody>
                  <a:tcPr marT="68575" marB="68575" marR="91425" marL="91425">
                    <a:lnB cap="flat" cmpd="sng" w="9525">
                      <a:solidFill>
                        <a:srgbClr val="9E9E9E"/>
                      </a:solidFill>
                      <a:prstDash val="solid"/>
                      <a:round/>
                      <a:headEnd len="sm" w="sm" type="none"/>
                      <a:tailEnd len="sm" w="sm" type="none"/>
                    </a:lnB>
                  </a:tcPr>
                </a:tc>
              </a:tr>
              <a:tr h="457175">
                <a:tc>
                  <a:txBody>
                    <a:bodyPr/>
                    <a:lstStyle/>
                    <a:p>
                      <a:pPr indent="0" lvl="0" marL="0" rtl="0" algn="ctr">
                        <a:spcBef>
                          <a:spcPts val="0"/>
                        </a:spcBef>
                        <a:spcAft>
                          <a:spcPts val="0"/>
                        </a:spcAft>
                        <a:buNone/>
                      </a:pPr>
                      <a:r>
                        <a:rPr lang="en" sz="1100">
                          <a:solidFill>
                            <a:schemeClr val="dk1"/>
                          </a:solidFill>
                        </a:rPr>
                        <a:t>Deep layer shear </a:t>
                      </a:r>
                      <a:endParaRPr sz="1100">
                        <a:solidFill>
                          <a:schemeClr val="dk1"/>
                        </a:solidFill>
                      </a:endParaRPr>
                    </a:p>
                    <a:p>
                      <a:pPr indent="0" lvl="0" marL="0" rtl="0" algn="ctr">
                        <a:spcBef>
                          <a:spcPts val="0"/>
                        </a:spcBef>
                        <a:spcAft>
                          <a:spcPts val="0"/>
                        </a:spcAft>
                        <a:buNone/>
                      </a:pPr>
                      <a:r>
                        <a:rPr lang="en" sz="1100">
                          <a:solidFill>
                            <a:schemeClr val="dk1"/>
                          </a:solidFill>
                        </a:rPr>
                        <a:t>(over west OK/KS)</a:t>
                      </a:r>
                      <a:endParaRPr sz="1100">
                        <a:solidFill>
                          <a:schemeClr val="dk1"/>
                        </a:solidFill>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dk1"/>
                          </a:solidFill>
                        </a:rPr>
                        <a:t>Increase</a:t>
                      </a:r>
                      <a:endParaRPr sz="1100">
                        <a:solidFill>
                          <a:schemeClr val="dk1"/>
                        </a:solidFill>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dk1"/>
                          </a:solidFill>
                        </a:rPr>
                        <a:t>Stronger 500 mb flow moving overhead as trough moves east</a:t>
                      </a:r>
                      <a:endParaRPr sz="1100">
                        <a:solidFill>
                          <a:schemeClr val="dk1"/>
                        </a:solidFill>
                      </a:endParaRPr>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Expected 12z to 00z changes</a:t>
            </a:r>
            <a:endParaRPr/>
          </a:p>
        </p:txBody>
      </p:sp>
      <p:graphicFrame>
        <p:nvGraphicFramePr>
          <p:cNvPr id="382" name="Google Shape;382;p42"/>
          <p:cNvGraphicFramePr/>
          <p:nvPr/>
        </p:nvGraphicFramePr>
        <p:xfrm>
          <a:off x="792625" y="12136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500 mb trough</a:t>
                      </a:r>
                      <a:endParaRPr sz="1100"/>
                    </a:p>
                  </a:txBody>
                  <a:tcPr marT="68575" marB="68575" marR="91425" marL="91425"/>
                </a:tc>
                <a:tc>
                  <a:txBody>
                    <a:bodyPr/>
                    <a:lstStyle/>
                    <a:p>
                      <a:pPr indent="0" lvl="0" marL="0" rtl="0" algn="ctr">
                        <a:spcBef>
                          <a:spcPts val="0"/>
                        </a:spcBef>
                        <a:spcAft>
                          <a:spcPts val="0"/>
                        </a:spcAft>
                        <a:buNone/>
                      </a:pPr>
                      <a:r>
                        <a:rPr lang="en" sz="1100"/>
                        <a:t>Translate east; </a:t>
                      </a:r>
                      <a:endParaRPr sz="1100"/>
                    </a:p>
                    <a:p>
                      <a:pPr indent="0" lvl="0" marL="0" rtl="0" algn="ctr">
                        <a:spcBef>
                          <a:spcPts val="0"/>
                        </a:spcBef>
                        <a:spcAft>
                          <a:spcPts val="0"/>
                        </a:spcAft>
                        <a:buNone/>
                      </a:pPr>
                      <a:r>
                        <a:rPr lang="en" sz="1100"/>
                        <a:t>minimal deepening</a:t>
                      </a:r>
                      <a:endParaRPr sz="1100"/>
                    </a:p>
                  </a:txBody>
                  <a:tcPr marT="68575" marB="68575" marR="91425" marL="91425"/>
                </a:tc>
                <a:tc>
                  <a:txBody>
                    <a:bodyPr/>
                    <a:lstStyle/>
                    <a:p>
                      <a:pPr indent="0" lvl="0" marL="0" rtl="0" algn="ctr">
                        <a:spcBef>
                          <a:spcPts val="0"/>
                        </a:spcBef>
                        <a:spcAft>
                          <a:spcPts val="0"/>
                        </a:spcAft>
                        <a:buNone/>
                      </a:pPr>
                      <a:r>
                        <a:rPr lang="en" sz="1100"/>
                        <a:t>Eastward CVA (shortwave)</a:t>
                      </a:r>
                      <a:endParaRPr sz="1100"/>
                    </a:p>
                    <a:p>
                      <a:pPr indent="0" lvl="0" marL="0" rtl="0" algn="ctr">
                        <a:spcBef>
                          <a:spcPts val="0"/>
                        </a:spcBef>
                        <a:spcAft>
                          <a:spcPts val="0"/>
                        </a:spcAft>
                        <a:buNone/>
                      </a:pPr>
                      <a:r>
                        <a:rPr lang="en" sz="1100"/>
                        <a:t>Weak CAA underneath</a:t>
                      </a:r>
                      <a:endParaRPr sz="1100"/>
                    </a:p>
                  </a:txBody>
                  <a:tcPr marT="68575" marB="68575" marR="91425" marL="91425"/>
                </a:tc>
              </a:tr>
              <a:tr h="617200">
                <a:tc>
                  <a:txBody>
                    <a:bodyPr/>
                    <a:lstStyle/>
                    <a:p>
                      <a:pPr indent="0" lvl="0" marL="0" rtl="0" algn="ctr">
                        <a:spcBef>
                          <a:spcPts val="0"/>
                        </a:spcBef>
                        <a:spcAft>
                          <a:spcPts val="0"/>
                        </a:spcAft>
                        <a:buNone/>
                      </a:pPr>
                      <a:r>
                        <a:rPr lang="en" sz="1100"/>
                        <a:t>850 mb Trough/Low</a:t>
                      </a:r>
                      <a:endParaRPr sz="1100"/>
                    </a:p>
                  </a:txBody>
                  <a:tcPr marT="68575" marB="68575" marR="91425" marL="91425"/>
                </a:tc>
                <a:tc>
                  <a:txBody>
                    <a:bodyPr/>
                    <a:lstStyle/>
                    <a:p>
                      <a:pPr indent="0" lvl="0" marL="0" rtl="0" algn="ctr">
                        <a:spcBef>
                          <a:spcPts val="0"/>
                        </a:spcBef>
                        <a:spcAft>
                          <a:spcPts val="0"/>
                        </a:spcAft>
                        <a:buNone/>
                      </a:pPr>
                      <a:r>
                        <a:rPr lang="en" sz="1100"/>
                        <a:t>Deepen; </a:t>
                      </a:r>
                      <a:endParaRPr sz="1100"/>
                    </a:p>
                    <a:p>
                      <a:pPr indent="0" lvl="0" marL="0" rtl="0" algn="ctr">
                        <a:spcBef>
                          <a:spcPts val="0"/>
                        </a:spcBef>
                        <a:spcAft>
                          <a:spcPts val="0"/>
                        </a:spcAft>
                        <a:buNone/>
                      </a:pPr>
                      <a:r>
                        <a:rPr lang="en" sz="1100"/>
                        <a:t>remain in place</a:t>
                      </a:r>
                      <a:endParaRPr sz="1100"/>
                    </a:p>
                  </a:txBody>
                  <a:tcPr marT="68575" marB="68575" marR="91425" marL="91425"/>
                </a:tc>
                <a:tc>
                  <a:txBody>
                    <a:bodyPr/>
                    <a:lstStyle/>
                    <a:p>
                      <a:pPr indent="0" lvl="0" marL="0" rtl="0" algn="ctr">
                        <a:spcBef>
                          <a:spcPts val="0"/>
                        </a:spcBef>
                        <a:spcAft>
                          <a:spcPts val="0"/>
                        </a:spcAft>
                        <a:buNone/>
                      </a:pPr>
                      <a:r>
                        <a:rPr lang="en" sz="1100"/>
                        <a:t>DCVA over Rockies, Lee troughing, weak WAA</a:t>
                      </a:r>
                      <a:endParaRPr sz="1100"/>
                    </a:p>
                  </a:txBody>
                  <a:tcPr marT="68575" marB="68575" marR="91425" marL="91425"/>
                </a:tc>
              </a:tr>
              <a:tr h="457175">
                <a:tc>
                  <a:txBody>
                    <a:bodyPr/>
                    <a:lstStyle/>
                    <a:p>
                      <a:pPr indent="0" lvl="0" marL="0" rtl="0" algn="ctr">
                        <a:spcBef>
                          <a:spcPts val="0"/>
                        </a:spcBef>
                        <a:spcAft>
                          <a:spcPts val="0"/>
                        </a:spcAft>
                        <a:buNone/>
                      </a:pPr>
                      <a:r>
                        <a:rPr lang="en" sz="1100">
                          <a:solidFill>
                            <a:srgbClr val="980000"/>
                          </a:solidFill>
                        </a:rPr>
                        <a:t>850 mb Moisture </a:t>
                      </a:r>
                      <a:endParaRPr sz="1100">
                        <a:solidFill>
                          <a:srgbClr val="980000"/>
                        </a:solidFill>
                      </a:endParaRPr>
                    </a:p>
                    <a:p>
                      <a:pPr indent="0" lvl="0" marL="0" rtl="0" algn="ctr">
                        <a:spcBef>
                          <a:spcPts val="0"/>
                        </a:spcBef>
                        <a:spcAft>
                          <a:spcPts val="0"/>
                        </a:spcAft>
                        <a:buNone/>
                      </a:pPr>
                      <a:r>
                        <a:rPr lang="en" sz="1100">
                          <a:solidFill>
                            <a:srgbClr val="980000"/>
                          </a:solidFill>
                        </a:rPr>
                        <a:t>(over west OK/KS)</a:t>
                      </a:r>
                      <a:endParaRPr sz="1100">
                        <a:solidFill>
                          <a:srgbClr val="980000"/>
                        </a:solidFill>
                      </a:endParaRPr>
                    </a:p>
                  </a:txBody>
                  <a:tcPr marT="68575" marB="68575" marR="91425" marL="91425"/>
                </a:tc>
                <a:tc>
                  <a:txBody>
                    <a:bodyPr/>
                    <a:lstStyle/>
                    <a:p>
                      <a:pPr indent="0" lvl="0" marL="0" rtl="0" algn="ctr">
                        <a:spcBef>
                          <a:spcPts val="0"/>
                        </a:spcBef>
                        <a:spcAft>
                          <a:spcPts val="0"/>
                        </a:spcAft>
                        <a:buNone/>
                      </a:pPr>
                      <a:r>
                        <a:rPr lang="en" sz="1100">
                          <a:solidFill>
                            <a:srgbClr val="980000"/>
                          </a:solidFill>
                        </a:rPr>
                        <a:t>Increase</a:t>
                      </a:r>
                      <a:endParaRPr sz="1100">
                        <a:solidFill>
                          <a:srgbClr val="980000"/>
                        </a:solidFill>
                      </a:endParaRPr>
                    </a:p>
                  </a:txBody>
                  <a:tcPr marT="68575" marB="68575" marR="91425" marL="91425"/>
                </a:tc>
                <a:tc>
                  <a:txBody>
                    <a:bodyPr/>
                    <a:lstStyle/>
                    <a:p>
                      <a:pPr indent="0" lvl="0" marL="0" rtl="0" algn="ctr">
                        <a:spcBef>
                          <a:spcPts val="0"/>
                        </a:spcBef>
                        <a:spcAft>
                          <a:spcPts val="0"/>
                        </a:spcAft>
                        <a:buNone/>
                      </a:pPr>
                      <a:r>
                        <a:rPr lang="en" sz="1100">
                          <a:solidFill>
                            <a:srgbClr val="980000"/>
                          </a:solidFill>
                        </a:rPr>
                        <a:t>Northerly moisture advection</a:t>
                      </a:r>
                      <a:endParaRPr sz="1100">
                        <a:solidFill>
                          <a:srgbClr val="980000"/>
                        </a:solidFill>
                      </a:endParaRPr>
                    </a:p>
                  </a:txBody>
                  <a:tcPr marT="68575" marB="68575" marR="91425" marL="91425"/>
                </a:tc>
              </a:tr>
              <a:tr h="777225">
                <a:tc>
                  <a:txBody>
                    <a:bodyPr/>
                    <a:lstStyle/>
                    <a:p>
                      <a:pPr indent="0" lvl="0" marL="0" rtl="0" algn="ctr">
                        <a:spcBef>
                          <a:spcPts val="0"/>
                        </a:spcBef>
                        <a:spcAft>
                          <a:spcPts val="0"/>
                        </a:spcAft>
                        <a:buNone/>
                      </a:pPr>
                      <a:r>
                        <a:rPr lang="en" sz="1100">
                          <a:solidFill>
                            <a:srgbClr val="980000"/>
                          </a:solidFill>
                        </a:rPr>
                        <a:t>Deep layer shear </a:t>
                      </a:r>
                      <a:endParaRPr sz="1100">
                        <a:solidFill>
                          <a:srgbClr val="980000"/>
                        </a:solidFill>
                      </a:endParaRPr>
                    </a:p>
                    <a:p>
                      <a:pPr indent="0" lvl="0" marL="0" rtl="0" algn="ctr">
                        <a:spcBef>
                          <a:spcPts val="0"/>
                        </a:spcBef>
                        <a:spcAft>
                          <a:spcPts val="0"/>
                        </a:spcAft>
                        <a:buNone/>
                      </a:pPr>
                      <a:r>
                        <a:rPr lang="en" sz="1100">
                          <a:solidFill>
                            <a:srgbClr val="980000"/>
                          </a:solidFill>
                        </a:rPr>
                        <a:t>(over west OK/KS)</a:t>
                      </a:r>
                      <a:endParaRPr sz="1100">
                        <a:solidFill>
                          <a:srgbClr val="980000"/>
                        </a:solidFill>
                      </a:endParaRPr>
                    </a:p>
                  </a:txBody>
                  <a:tcPr marT="68575" marB="68575" marR="91425" marL="91425"/>
                </a:tc>
                <a:tc>
                  <a:txBody>
                    <a:bodyPr/>
                    <a:lstStyle/>
                    <a:p>
                      <a:pPr indent="0" lvl="0" marL="0" rtl="0" algn="ctr">
                        <a:spcBef>
                          <a:spcPts val="0"/>
                        </a:spcBef>
                        <a:spcAft>
                          <a:spcPts val="0"/>
                        </a:spcAft>
                        <a:buNone/>
                      </a:pPr>
                      <a:r>
                        <a:rPr lang="en" sz="1100">
                          <a:solidFill>
                            <a:srgbClr val="980000"/>
                          </a:solidFill>
                        </a:rPr>
                        <a:t>Increase</a:t>
                      </a:r>
                      <a:endParaRPr sz="1100">
                        <a:solidFill>
                          <a:srgbClr val="980000"/>
                        </a:solidFill>
                      </a:endParaRPr>
                    </a:p>
                  </a:txBody>
                  <a:tcPr marT="68575" marB="68575" marR="91425" marL="91425"/>
                </a:tc>
                <a:tc>
                  <a:txBody>
                    <a:bodyPr/>
                    <a:lstStyle/>
                    <a:p>
                      <a:pPr indent="0" lvl="0" marL="0" rtl="0" algn="ctr">
                        <a:spcBef>
                          <a:spcPts val="0"/>
                        </a:spcBef>
                        <a:spcAft>
                          <a:spcPts val="0"/>
                        </a:spcAft>
                        <a:buNone/>
                      </a:pPr>
                      <a:r>
                        <a:rPr lang="en" sz="1100">
                          <a:solidFill>
                            <a:srgbClr val="980000"/>
                          </a:solidFill>
                        </a:rPr>
                        <a:t>Stronger 500 mb flow moving overhead as trough moves east</a:t>
                      </a:r>
                      <a:endParaRPr sz="1100">
                        <a:solidFill>
                          <a:srgbClr val="980000"/>
                        </a:solidFill>
                      </a:endParaRPr>
                    </a:p>
                  </a:txBody>
                  <a:tcPr marT="68575" marB="68575" marR="91425" marL="91425"/>
                </a:tc>
              </a:tr>
            </a:tbl>
          </a:graphicData>
        </a:graphic>
      </p:graphicFrame>
      <p:sp>
        <p:nvSpPr>
          <p:cNvPr id="383" name="Google Shape;383;p42"/>
          <p:cNvSpPr txBox="1"/>
          <p:nvPr/>
        </p:nvSpPr>
        <p:spPr>
          <a:xfrm>
            <a:off x="1245400" y="4365375"/>
            <a:ext cx="70179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latin typeface="Calibri"/>
                <a:ea typeface="Calibri"/>
                <a:cs typeface="Calibri"/>
                <a:sym typeface="Calibri"/>
              </a:rPr>
              <a:t>These last two will increase the potential for organized, severe convection!</a:t>
            </a:r>
            <a:endParaRPr b="1" sz="17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6"/>
          <p:cNvPicPr preferRelativeResize="0"/>
          <p:nvPr/>
        </p:nvPicPr>
        <p:blipFill>
          <a:blip r:embed="rId3">
            <a:alphaModFix/>
          </a:blip>
          <a:stretch>
            <a:fillRect/>
          </a:stretch>
        </p:blipFill>
        <p:spPr>
          <a:xfrm>
            <a:off x="-823197" y="-7425"/>
            <a:ext cx="6724152" cy="3785625"/>
          </a:xfrm>
          <a:prstGeom prst="rect">
            <a:avLst/>
          </a:prstGeom>
          <a:noFill/>
          <a:ln>
            <a:noFill/>
          </a:ln>
        </p:spPr>
      </p:pic>
      <p:pic>
        <p:nvPicPr>
          <p:cNvPr id="80" name="Google Shape;80;p16"/>
          <p:cNvPicPr preferRelativeResize="0"/>
          <p:nvPr/>
        </p:nvPicPr>
        <p:blipFill>
          <a:blip r:embed="rId4">
            <a:alphaModFix/>
          </a:blip>
          <a:stretch>
            <a:fillRect/>
          </a:stretch>
        </p:blipFill>
        <p:spPr>
          <a:xfrm>
            <a:off x="1579176" y="997525"/>
            <a:ext cx="3773024" cy="2569375"/>
          </a:xfrm>
          <a:prstGeom prst="rect">
            <a:avLst/>
          </a:prstGeom>
          <a:noFill/>
          <a:ln>
            <a:noFill/>
          </a:ln>
        </p:spPr>
      </p:pic>
      <p:pic>
        <p:nvPicPr>
          <p:cNvPr id="81" name="Google Shape;81;p16"/>
          <p:cNvPicPr preferRelativeResize="0"/>
          <p:nvPr/>
        </p:nvPicPr>
        <p:blipFill>
          <a:blip r:embed="rId5">
            <a:alphaModFix/>
          </a:blip>
          <a:stretch>
            <a:fillRect/>
          </a:stretch>
        </p:blipFill>
        <p:spPr>
          <a:xfrm>
            <a:off x="353874" y="441600"/>
            <a:ext cx="2235200" cy="1676400"/>
          </a:xfrm>
          <a:prstGeom prst="rect">
            <a:avLst/>
          </a:prstGeom>
          <a:noFill/>
          <a:ln>
            <a:noFill/>
          </a:ln>
        </p:spPr>
      </p:pic>
      <p:pic>
        <p:nvPicPr>
          <p:cNvPr id="82" name="Google Shape;82;p16"/>
          <p:cNvPicPr preferRelativeResize="0"/>
          <p:nvPr/>
        </p:nvPicPr>
        <p:blipFill>
          <a:blip r:embed="rId6">
            <a:alphaModFix/>
          </a:blip>
          <a:stretch>
            <a:fillRect/>
          </a:stretch>
        </p:blipFill>
        <p:spPr>
          <a:xfrm>
            <a:off x="2589078" y="2917350"/>
            <a:ext cx="3269051" cy="2226149"/>
          </a:xfrm>
          <a:prstGeom prst="rect">
            <a:avLst/>
          </a:prstGeom>
          <a:noFill/>
          <a:ln>
            <a:noFill/>
          </a:ln>
        </p:spPr>
      </p:pic>
      <p:pic>
        <p:nvPicPr>
          <p:cNvPr id="83" name="Google Shape;83;p16"/>
          <p:cNvPicPr preferRelativeResize="0"/>
          <p:nvPr/>
        </p:nvPicPr>
        <p:blipFill>
          <a:blip r:embed="rId7">
            <a:alphaModFix/>
          </a:blip>
          <a:stretch>
            <a:fillRect/>
          </a:stretch>
        </p:blipFill>
        <p:spPr>
          <a:xfrm>
            <a:off x="0" y="3029900"/>
            <a:ext cx="2818126" cy="2113601"/>
          </a:xfrm>
          <a:prstGeom prst="rect">
            <a:avLst/>
          </a:prstGeom>
          <a:noFill/>
          <a:ln>
            <a:noFill/>
          </a:ln>
        </p:spPr>
      </p:pic>
      <p:pic>
        <p:nvPicPr>
          <p:cNvPr id="84" name="Google Shape;84;p16"/>
          <p:cNvPicPr preferRelativeResize="0"/>
          <p:nvPr/>
        </p:nvPicPr>
        <p:blipFill>
          <a:blip r:embed="rId8">
            <a:alphaModFix/>
          </a:blip>
          <a:stretch>
            <a:fillRect/>
          </a:stretch>
        </p:blipFill>
        <p:spPr>
          <a:xfrm>
            <a:off x="5803957" y="892723"/>
            <a:ext cx="3336194" cy="4312251"/>
          </a:xfrm>
          <a:prstGeom prst="rect">
            <a:avLst/>
          </a:prstGeom>
          <a:noFill/>
          <a:ln>
            <a:noFill/>
          </a:ln>
        </p:spPr>
      </p:pic>
      <p:sp>
        <p:nvSpPr>
          <p:cNvPr id="85" name="Google Shape;85;p16"/>
          <p:cNvSpPr/>
          <p:nvPr/>
        </p:nvSpPr>
        <p:spPr>
          <a:xfrm>
            <a:off x="2053925" y="216450"/>
            <a:ext cx="3645600" cy="1493100"/>
          </a:xfrm>
          <a:prstGeom prst="wedgeRoundRectCallout">
            <a:avLst>
              <a:gd fmla="val 68714" name="adj1"/>
              <a:gd fmla="val 54392"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6"/>
          <p:cNvSpPr txBox="1"/>
          <p:nvPr/>
        </p:nvSpPr>
        <p:spPr>
          <a:xfrm>
            <a:off x="2053925" y="222900"/>
            <a:ext cx="3645600" cy="149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t>There are so many graphics </a:t>
            </a:r>
            <a:endParaRPr sz="1700"/>
          </a:p>
          <a:p>
            <a:pPr indent="0" lvl="0" marL="0" rtl="0" algn="ctr">
              <a:spcBef>
                <a:spcPts val="0"/>
              </a:spcBef>
              <a:spcAft>
                <a:spcPts val="0"/>
              </a:spcAft>
              <a:buNone/>
            </a:pPr>
            <a:r>
              <a:rPr lang="en" sz="1700"/>
              <a:t>these days…</a:t>
            </a:r>
            <a:endParaRPr sz="1700"/>
          </a:p>
          <a:p>
            <a:pPr indent="0" lvl="0" marL="0" rtl="0" algn="ctr">
              <a:spcBef>
                <a:spcPts val="0"/>
              </a:spcBef>
              <a:spcAft>
                <a:spcPts val="0"/>
              </a:spcAft>
              <a:buNone/>
            </a:pPr>
            <a:r>
              <a:t/>
            </a:r>
            <a:endParaRPr sz="1700"/>
          </a:p>
          <a:p>
            <a:pPr indent="0" lvl="0" marL="0" rtl="0" algn="ctr">
              <a:spcBef>
                <a:spcPts val="0"/>
              </a:spcBef>
              <a:spcAft>
                <a:spcPts val="0"/>
              </a:spcAft>
              <a:buNone/>
            </a:pPr>
            <a:r>
              <a:rPr lang="en" sz="1700"/>
              <a:t>Why do we still bother with forecast discussions?</a:t>
            </a:r>
            <a:endParaRPr sz="1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1000"/>
                                        <p:tgtEl>
                                          <p:spTgt spid="84"/>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300"/>
                                        <p:tgtEl>
                                          <p:spTgt spid="86"/>
                                        </p:tgtEl>
                                      </p:cBhvr>
                                    </p:animEffect>
                                  </p:childTnLst>
                                </p:cTn>
                              </p:par>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3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4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Concepts -&gt; Discussion</a:t>
            </a:r>
            <a:endParaRPr/>
          </a:p>
        </p:txBody>
      </p:sp>
      <p:graphicFrame>
        <p:nvGraphicFramePr>
          <p:cNvPr id="389" name="Google Shape;389;p43"/>
          <p:cNvGraphicFramePr/>
          <p:nvPr/>
        </p:nvGraphicFramePr>
        <p:xfrm>
          <a:off x="792625" y="12136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a:txBody>
                    <a:bodyPr/>
                    <a:lstStyle/>
                    <a:p>
                      <a:pPr indent="0" lvl="0" marL="0" rtl="0" algn="ctr">
                        <a:spcBef>
                          <a:spcPts val="0"/>
                        </a:spcBef>
                        <a:spcAft>
                          <a:spcPts val="0"/>
                        </a:spcAft>
                        <a:buNone/>
                      </a:pPr>
                      <a:r>
                        <a:rPr b="1" lang="en" sz="1100">
                          <a:solidFill>
                            <a:srgbClr val="0000FF"/>
                          </a:solidFill>
                        </a:rPr>
                        <a:t>Feature/Ingredient</a:t>
                      </a:r>
                      <a:endParaRPr b="1" sz="1100">
                        <a:solidFill>
                          <a:srgbClr val="0000FF"/>
                        </a:solidFill>
                      </a:endParaRPr>
                    </a:p>
                  </a:txBody>
                  <a:tcPr marT="68575" marB="68575" marR="91425" marL="91425"/>
                </a:tc>
                <a:tc>
                  <a:txBody>
                    <a:bodyPr/>
                    <a:lstStyle/>
                    <a:p>
                      <a:pPr indent="0" lvl="0" marL="0" rtl="0" algn="ctr">
                        <a:spcBef>
                          <a:spcPts val="0"/>
                        </a:spcBef>
                        <a:spcAft>
                          <a:spcPts val="0"/>
                        </a:spcAft>
                        <a:buNone/>
                      </a:pPr>
                      <a:r>
                        <a:rPr b="1" lang="en" sz="1100">
                          <a:solidFill>
                            <a:srgbClr val="9900FF"/>
                          </a:solidFill>
                        </a:rPr>
                        <a:t>Expected Change</a:t>
                      </a:r>
                      <a:endParaRPr b="1" sz="1100">
                        <a:solidFill>
                          <a:srgbClr val="9900FF"/>
                        </a:solidFill>
                      </a:endParaRPr>
                    </a:p>
                  </a:txBody>
                  <a:tcPr marT="68575" marB="68575" marR="91425" marL="91425"/>
                </a:tc>
                <a:tc>
                  <a:txBody>
                    <a:bodyPr/>
                    <a:lstStyle/>
                    <a:p>
                      <a:pPr indent="0" lvl="0" marL="0" rtl="0" algn="ctr">
                        <a:spcBef>
                          <a:spcPts val="0"/>
                        </a:spcBef>
                        <a:spcAft>
                          <a:spcPts val="0"/>
                        </a:spcAft>
                        <a:buNone/>
                      </a:pPr>
                      <a:r>
                        <a:rPr b="1" lang="en" sz="1100">
                          <a:solidFill>
                            <a:srgbClr val="38761D"/>
                          </a:solidFill>
                        </a:rPr>
                        <a:t>Why?</a:t>
                      </a:r>
                      <a:endParaRPr b="1" sz="1100">
                        <a:solidFill>
                          <a:srgbClr val="38761D"/>
                        </a:solidFill>
                      </a:endParaRPr>
                    </a:p>
                  </a:txBody>
                  <a:tcPr marT="68575" marB="68575" marR="91425" marL="91425"/>
                </a:tc>
              </a:tr>
              <a:tr h="777225">
                <a:tc>
                  <a:txBody>
                    <a:bodyPr/>
                    <a:lstStyle/>
                    <a:p>
                      <a:pPr indent="0" lvl="0" marL="0" rtl="0" algn="ctr">
                        <a:spcBef>
                          <a:spcPts val="0"/>
                        </a:spcBef>
                        <a:spcAft>
                          <a:spcPts val="0"/>
                        </a:spcAft>
                        <a:buNone/>
                      </a:pPr>
                      <a:r>
                        <a:rPr lang="en" sz="1100"/>
                        <a:t>500 mb trough</a:t>
                      </a:r>
                      <a:endParaRPr sz="1100"/>
                    </a:p>
                  </a:txBody>
                  <a:tcPr marT="68575" marB="68575" marR="91425" marL="91425"/>
                </a:tc>
                <a:tc>
                  <a:txBody>
                    <a:bodyPr/>
                    <a:lstStyle/>
                    <a:p>
                      <a:pPr indent="0" lvl="0" marL="0" rtl="0" algn="ctr">
                        <a:spcBef>
                          <a:spcPts val="0"/>
                        </a:spcBef>
                        <a:spcAft>
                          <a:spcPts val="0"/>
                        </a:spcAft>
                        <a:buNone/>
                      </a:pPr>
                      <a:r>
                        <a:rPr lang="en" sz="1100"/>
                        <a:t>Translate east; </a:t>
                      </a:r>
                      <a:endParaRPr sz="1100"/>
                    </a:p>
                    <a:p>
                      <a:pPr indent="0" lvl="0" marL="0" rtl="0" algn="ctr">
                        <a:spcBef>
                          <a:spcPts val="0"/>
                        </a:spcBef>
                        <a:spcAft>
                          <a:spcPts val="0"/>
                        </a:spcAft>
                        <a:buNone/>
                      </a:pPr>
                      <a:r>
                        <a:rPr lang="en" sz="1100"/>
                        <a:t>minimal deepening</a:t>
                      </a:r>
                      <a:endParaRPr sz="1100"/>
                    </a:p>
                  </a:txBody>
                  <a:tcPr marT="68575" marB="68575" marR="91425" marL="91425"/>
                </a:tc>
                <a:tc>
                  <a:txBody>
                    <a:bodyPr/>
                    <a:lstStyle/>
                    <a:p>
                      <a:pPr indent="0" lvl="0" marL="0" rtl="0" algn="ctr">
                        <a:spcBef>
                          <a:spcPts val="0"/>
                        </a:spcBef>
                        <a:spcAft>
                          <a:spcPts val="0"/>
                        </a:spcAft>
                        <a:buNone/>
                      </a:pPr>
                      <a:r>
                        <a:rPr lang="en" sz="1100"/>
                        <a:t>Eastward CVA (shortwave)</a:t>
                      </a:r>
                      <a:endParaRPr sz="1100"/>
                    </a:p>
                    <a:p>
                      <a:pPr indent="0" lvl="0" marL="0" rtl="0" algn="ctr">
                        <a:spcBef>
                          <a:spcPts val="0"/>
                        </a:spcBef>
                        <a:spcAft>
                          <a:spcPts val="0"/>
                        </a:spcAft>
                        <a:buNone/>
                      </a:pPr>
                      <a:r>
                        <a:rPr lang="en" sz="1100"/>
                        <a:t>Weak CAA underneath</a:t>
                      </a:r>
                      <a:endParaRPr sz="1100"/>
                    </a:p>
                  </a:txBody>
                  <a:tcPr marT="68575" marB="68575" marR="91425" marL="91425"/>
                </a:tc>
              </a:tr>
            </a:tbl>
          </a:graphicData>
        </a:graphic>
      </p:graphicFrame>
      <p:graphicFrame>
        <p:nvGraphicFramePr>
          <p:cNvPr id="390" name="Google Shape;390;p43"/>
          <p:cNvGraphicFramePr/>
          <p:nvPr/>
        </p:nvGraphicFramePr>
        <p:xfrm>
          <a:off x="792625" y="29281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gridSpan="3">
                  <a:txBody>
                    <a:bodyPr/>
                    <a:lstStyle/>
                    <a:p>
                      <a:pPr indent="0" lvl="0" marL="0" rtl="0" algn="ctr">
                        <a:spcBef>
                          <a:spcPts val="0"/>
                        </a:spcBef>
                        <a:spcAft>
                          <a:spcPts val="0"/>
                        </a:spcAft>
                        <a:buNone/>
                      </a:pPr>
                      <a:r>
                        <a:rPr b="1" lang="en" sz="1400"/>
                        <a:t>Discussion Sentence(s)</a:t>
                      </a:r>
                      <a:endParaRPr b="1" sz="1400"/>
                    </a:p>
                  </a:txBody>
                  <a:tcPr marT="68575" marB="68575" marR="91425" marL="91425"/>
                </a:tc>
                <a:tc hMerge="1"/>
                <a:tc hMerge="1"/>
              </a:tr>
              <a:tr h="777225">
                <a:tc gridSpan="3">
                  <a:txBody>
                    <a:bodyPr/>
                    <a:lstStyle/>
                    <a:p>
                      <a:pPr indent="0" lvl="0" marL="0" rtl="0" algn="ctr">
                        <a:spcBef>
                          <a:spcPts val="0"/>
                        </a:spcBef>
                        <a:spcAft>
                          <a:spcPts val="0"/>
                        </a:spcAft>
                        <a:buNone/>
                      </a:pPr>
                      <a:r>
                        <a:rPr lang="en" sz="1400">
                          <a:solidFill>
                            <a:srgbClr val="0000FF"/>
                          </a:solidFill>
                        </a:rPr>
                        <a:t>The 500 mb trough noted in the 12Z analysis over southern Nevada</a:t>
                      </a:r>
                      <a:r>
                        <a:rPr lang="en" sz="1400"/>
                        <a:t> </a:t>
                      </a:r>
                      <a:r>
                        <a:rPr lang="en" sz="1400">
                          <a:solidFill>
                            <a:srgbClr val="9900FF"/>
                          </a:solidFill>
                        </a:rPr>
                        <a:t>is forecast to translate east through the day into the Four Corners region by 00Z with minimal deepening</a:t>
                      </a:r>
                      <a:r>
                        <a:rPr lang="en" sz="1400"/>
                        <a:t> </a:t>
                      </a:r>
                      <a:r>
                        <a:rPr lang="en" sz="1400">
                          <a:solidFill>
                            <a:srgbClr val="38761D"/>
                          </a:solidFill>
                        </a:rPr>
                        <a:t>due to strong cyclonic vorticity advection atop of weak low to mid-level cold advection</a:t>
                      </a:r>
                      <a:r>
                        <a:rPr lang="en" sz="1400"/>
                        <a:t>.</a:t>
                      </a:r>
                      <a:endParaRPr sz="1400"/>
                    </a:p>
                  </a:txBody>
                  <a:tcPr marT="68575" marB="68575" marR="91425" marL="91425"/>
                </a:tc>
                <a:tc hMerge="1"/>
                <a:tc hMerge="1"/>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graphicFrame>
        <p:nvGraphicFramePr>
          <p:cNvPr id="395" name="Google Shape;395;p44"/>
          <p:cNvGraphicFramePr/>
          <p:nvPr/>
        </p:nvGraphicFramePr>
        <p:xfrm>
          <a:off x="792625" y="-55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a:txBody>
                    <a:bodyPr/>
                    <a:lstStyle/>
                    <a:p>
                      <a:pPr indent="0" lvl="0" marL="0" rtl="0" algn="ctr">
                        <a:spcBef>
                          <a:spcPts val="0"/>
                        </a:spcBef>
                        <a:spcAft>
                          <a:spcPts val="0"/>
                        </a:spcAft>
                        <a:buNone/>
                      </a:pPr>
                      <a:r>
                        <a:rPr b="1" lang="en" sz="1100">
                          <a:solidFill>
                            <a:srgbClr val="0000FF"/>
                          </a:solidFill>
                        </a:rPr>
                        <a:t>Feature/Ingredient</a:t>
                      </a:r>
                      <a:endParaRPr b="1" sz="1100">
                        <a:solidFill>
                          <a:srgbClr val="00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9900FF"/>
                          </a:solidFill>
                        </a:rPr>
                        <a:t>Expected Change</a:t>
                      </a:r>
                      <a:endParaRPr b="1" sz="1100">
                        <a:solidFill>
                          <a:srgbClr val="99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38761D"/>
                          </a:solidFill>
                        </a:rPr>
                        <a:t>Why?</a:t>
                      </a:r>
                      <a:endParaRPr b="1" sz="1100">
                        <a:solidFill>
                          <a:srgbClr val="38761D"/>
                        </a:solidFill>
                      </a:endParaRPr>
                    </a:p>
                  </a:txBody>
                  <a:tcPr marT="68575" marB="68575" marR="91425" marL="91425">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850 mb Trough/Low</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Deepen; </a:t>
                      </a:r>
                      <a:endParaRPr sz="1100"/>
                    </a:p>
                    <a:p>
                      <a:pPr indent="0" lvl="0" marL="0" rtl="0" algn="ctr">
                        <a:spcBef>
                          <a:spcPts val="0"/>
                        </a:spcBef>
                        <a:spcAft>
                          <a:spcPts val="0"/>
                        </a:spcAft>
                        <a:buNone/>
                      </a:pPr>
                      <a:r>
                        <a:rPr lang="en" sz="1100"/>
                        <a:t>remain in place</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DCVA over Rockies, Lee troughing, weak WAA</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396" name="Google Shape;396;p44"/>
          <p:cNvGraphicFramePr/>
          <p:nvPr/>
        </p:nvGraphicFramePr>
        <p:xfrm>
          <a:off x="792625" y="29281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gridSpan="3">
                  <a:txBody>
                    <a:bodyPr/>
                    <a:lstStyle/>
                    <a:p>
                      <a:pPr indent="0" lvl="0" marL="0" rtl="0" algn="ctr">
                        <a:spcBef>
                          <a:spcPts val="0"/>
                        </a:spcBef>
                        <a:spcAft>
                          <a:spcPts val="0"/>
                        </a:spcAft>
                        <a:buNone/>
                      </a:pPr>
                      <a:r>
                        <a:rPr b="1" lang="en" sz="1400"/>
                        <a:t>Discussion Sentence(s)</a:t>
                      </a:r>
                      <a:endParaRPr b="1" sz="1400"/>
                    </a:p>
                  </a:txBody>
                  <a:tcPr marT="68575" marB="68575" marR="91425" marL="91425"/>
                </a:tc>
                <a:tc hMerge="1"/>
                <a:tc hMerge="1"/>
              </a:tr>
              <a:tr h="777225">
                <a:tc gridSpan="3">
                  <a:txBody>
                    <a:bodyPr/>
                    <a:lstStyle/>
                    <a:p>
                      <a:pPr indent="0" lvl="0" marL="0" rtl="0" algn="ctr">
                        <a:spcBef>
                          <a:spcPts val="0"/>
                        </a:spcBef>
                        <a:spcAft>
                          <a:spcPts val="0"/>
                        </a:spcAft>
                        <a:buNone/>
                      </a:pPr>
                      <a:r>
                        <a:rPr lang="en" sz="1400">
                          <a:solidFill>
                            <a:srgbClr val="0000FF"/>
                          </a:solidFill>
                        </a:rPr>
                        <a:t>A weak lee trough is noted at 850 mb from eastern CO southward into northeast NM.</a:t>
                      </a:r>
                      <a:r>
                        <a:rPr lang="en" sz="1400"/>
                        <a:t> </a:t>
                      </a:r>
                      <a:r>
                        <a:rPr lang="en" sz="1400">
                          <a:solidFill>
                            <a:srgbClr val="9900FF"/>
                          </a:solidFill>
                        </a:rPr>
                        <a:t>This lee trough will deepen through the day over eastern CO</a:t>
                      </a:r>
                      <a:r>
                        <a:rPr lang="en" sz="1400"/>
                        <a:t> </a:t>
                      </a:r>
                      <a:r>
                        <a:rPr lang="en" sz="1400">
                          <a:solidFill>
                            <a:srgbClr val="38761D"/>
                          </a:solidFill>
                        </a:rPr>
                        <a:t>as strong differential cyclonic vorticity advcetion aloft overspreads the region in tandem with an increasing zonal flow component </a:t>
                      </a:r>
                      <a:endParaRPr sz="1400">
                        <a:solidFill>
                          <a:srgbClr val="38761D"/>
                        </a:solidFill>
                      </a:endParaRPr>
                    </a:p>
                    <a:p>
                      <a:pPr indent="0" lvl="0" marL="0" rtl="0" algn="ctr">
                        <a:spcBef>
                          <a:spcPts val="0"/>
                        </a:spcBef>
                        <a:spcAft>
                          <a:spcPts val="0"/>
                        </a:spcAft>
                        <a:buNone/>
                      </a:pPr>
                      <a:r>
                        <a:rPr lang="en" sz="1400">
                          <a:solidFill>
                            <a:srgbClr val="38761D"/>
                          </a:solidFill>
                        </a:rPr>
                        <a:t>over the central Rockies</a:t>
                      </a:r>
                      <a:r>
                        <a:rPr lang="en" sz="1400"/>
                        <a:t>.</a:t>
                      </a:r>
                      <a:endParaRPr sz="1400"/>
                    </a:p>
                  </a:txBody>
                  <a:tcPr marT="68575" marB="68575" marR="91425" marL="91425"/>
                </a:tc>
                <a:tc hMerge="1"/>
                <a:tc hMerge="1"/>
              </a:tr>
            </a:tbl>
          </a:graphicData>
        </a:graphic>
      </p:graphicFrame>
      <p:pic>
        <p:nvPicPr>
          <p:cNvPr id="397" name="Google Shape;397;p44"/>
          <p:cNvPicPr preferRelativeResize="0"/>
          <p:nvPr/>
        </p:nvPicPr>
        <p:blipFill>
          <a:blip r:embed="rId3">
            <a:alphaModFix/>
          </a:blip>
          <a:stretch>
            <a:fillRect/>
          </a:stretch>
        </p:blipFill>
        <p:spPr>
          <a:xfrm>
            <a:off x="0" y="735750"/>
            <a:ext cx="9144000" cy="440775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Concepts -&gt; Discussion</a:t>
            </a:r>
            <a:endParaRPr/>
          </a:p>
        </p:txBody>
      </p:sp>
      <p:graphicFrame>
        <p:nvGraphicFramePr>
          <p:cNvPr id="403" name="Google Shape;403;p45"/>
          <p:cNvGraphicFramePr/>
          <p:nvPr/>
        </p:nvGraphicFramePr>
        <p:xfrm>
          <a:off x="792625" y="12136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a:txBody>
                    <a:bodyPr/>
                    <a:lstStyle/>
                    <a:p>
                      <a:pPr indent="0" lvl="0" marL="0" rtl="0" algn="ctr">
                        <a:spcBef>
                          <a:spcPts val="0"/>
                        </a:spcBef>
                        <a:spcAft>
                          <a:spcPts val="0"/>
                        </a:spcAft>
                        <a:buNone/>
                      </a:pPr>
                      <a:r>
                        <a:rPr b="1" lang="en" sz="1100">
                          <a:solidFill>
                            <a:srgbClr val="0000FF"/>
                          </a:solidFill>
                        </a:rPr>
                        <a:t>Feature/Ingredient</a:t>
                      </a:r>
                      <a:endParaRPr b="1" sz="1100">
                        <a:solidFill>
                          <a:srgbClr val="00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9900FF"/>
                          </a:solidFill>
                        </a:rPr>
                        <a:t>Expected Change</a:t>
                      </a:r>
                      <a:endParaRPr b="1" sz="1100">
                        <a:solidFill>
                          <a:srgbClr val="99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38761D"/>
                          </a:solidFill>
                        </a:rPr>
                        <a:t>Why?</a:t>
                      </a:r>
                      <a:endParaRPr b="1" sz="1100">
                        <a:solidFill>
                          <a:srgbClr val="38761D"/>
                        </a:solidFill>
                      </a:endParaRPr>
                    </a:p>
                  </a:txBody>
                  <a:tcPr marT="68575" marB="68575" marR="91425" marL="91425">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850 mb Trough/Low</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Deepen; </a:t>
                      </a:r>
                      <a:endParaRPr sz="1100"/>
                    </a:p>
                    <a:p>
                      <a:pPr indent="0" lvl="0" marL="0" rtl="0" algn="ctr">
                        <a:spcBef>
                          <a:spcPts val="0"/>
                        </a:spcBef>
                        <a:spcAft>
                          <a:spcPts val="0"/>
                        </a:spcAft>
                        <a:buNone/>
                      </a:pPr>
                      <a:r>
                        <a:rPr lang="en" sz="1100"/>
                        <a:t>remain in place</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DCVA over Rockies, Lee troughing, weak WAA</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404" name="Google Shape;404;p45"/>
          <p:cNvGraphicFramePr/>
          <p:nvPr/>
        </p:nvGraphicFramePr>
        <p:xfrm>
          <a:off x="792625" y="29281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gridSpan="3">
                  <a:txBody>
                    <a:bodyPr/>
                    <a:lstStyle/>
                    <a:p>
                      <a:pPr indent="0" lvl="0" marL="0" rtl="0" algn="ctr">
                        <a:spcBef>
                          <a:spcPts val="0"/>
                        </a:spcBef>
                        <a:spcAft>
                          <a:spcPts val="0"/>
                        </a:spcAft>
                        <a:buNone/>
                      </a:pPr>
                      <a:r>
                        <a:rPr b="1" lang="en" sz="1400"/>
                        <a:t>Discussion Sentence(s)</a:t>
                      </a:r>
                      <a:endParaRPr b="1" sz="1400"/>
                    </a:p>
                  </a:txBody>
                  <a:tcPr marT="68575" marB="68575" marR="91425" marL="91425"/>
                </a:tc>
                <a:tc hMerge="1"/>
                <a:tc hMerge="1"/>
              </a:tr>
              <a:tr h="777225">
                <a:tc gridSpan="3">
                  <a:txBody>
                    <a:bodyPr/>
                    <a:lstStyle/>
                    <a:p>
                      <a:pPr indent="0" lvl="0" marL="0" rtl="0" algn="ctr">
                        <a:spcBef>
                          <a:spcPts val="0"/>
                        </a:spcBef>
                        <a:spcAft>
                          <a:spcPts val="0"/>
                        </a:spcAft>
                        <a:buNone/>
                      </a:pPr>
                      <a:r>
                        <a:rPr lang="en" sz="1400">
                          <a:solidFill>
                            <a:srgbClr val="0000FF"/>
                          </a:solidFill>
                        </a:rPr>
                        <a:t>A weak lee trough is noted at 850 mb from eastern CO southward into northeast NM.</a:t>
                      </a:r>
                      <a:r>
                        <a:rPr lang="en" sz="1400"/>
                        <a:t> </a:t>
                      </a:r>
                      <a:r>
                        <a:rPr lang="en" sz="1400">
                          <a:solidFill>
                            <a:srgbClr val="9900FF"/>
                          </a:solidFill>
                        </a:rPr>
                        <a:t>This lee trough will deepen through the day over eastern CO</a:t>
                      </a:r>
                      <a:r>
                        <a:rPr lang="en" sz="1400"/>
                        <a:t> </a:t>
                      </a:r>
                      <a:r>
                        <a:rPr lang="en" sz="1400">
                          <a:solidFill>
                            <a:srgbClr val="38761D"/>
                          </a:solidFill>
                        </a:rPr>
                        <a:t>as strong differential cyclonic vorticity advcetion aloft overspreads the region in tandem with an increasing zonal flow component </a:t>
                      </a:r>
                      <a:endParaRPr sz="1400">
                        <a:solidFill>
                          <a:srgbClr val="38761D"/>
                        </a:solidFill>
                      </a:endParaRPr>
                    </a:p>
                    <a:p>
                      <a:pPr indent="0" lvl="0" marL="0" rtl="0" algn="ctr">
                        <a:spcBef>
                          <a:spcPts val="0"/>
                        </a:spcBef>
                        <a:spcAft>
                          <a:spcPts val="0"/>
                        </a:spcAft>
                        <a:buNone/>
                      </a:pPr>
                      <a:r>
                        <a:rPr lang="en" sz="1400">
                          <a:solidFill>
                            <a:srgbClr val="38761D"/>
                          </a:solidFill>
                        </a:rPr>
                        <a:t>over the central Rockies</a:t>
                      </a:r>
                      <a:r>
                        <a:rPr lang="en" sz="1400"/>
                        <a:t>.</a:t>
                      </a:r>
                      <a:endParaRPr sz="1400"/>
                    </a:p>
                  </a:txBody>
                  <a:tcPr marT="68575" marB="68575" marR="91425" marL="91425"/>
                </a:tc>
                <a:tc hMerge="1"/>
                <a:tc hMerge="1"/>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graphicFrame>
        <p:nvGraphicFramePr>
          <p:cNvPr id="409" name="Google Shape;409;p46"/>
          <p:cNvGraphicFramePr/>
          <p:nvPr/>
        </p:nvGraphicFramePr>
        <p:xfrm>
          <a:off x="792625" y="1849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a:txBody>
                    <a:bodyPr/>
                    <a:lstStyle/>
                    <a:p>
                      <a:pPr indent="0" lvl="0" marL="0" rtl="0" algn="ctr">
                        <a:spcBef>
                          <a:spcPts val="0"/>
                        </a:spcBef>
                        <a:spcAft>
                          <a:spcPts val="0"/>
                        </a:spcAft>
                        <a:buNone/>
                      </a:pPr>
                      <a:r>
                        <a:rPr b="1" lang="en" sz="1100">
                          <a:solidFill>
                            <a:srgbClr val="0000FF"/>
                          </a:solidFill>
                        </a:rPr>
                        <a:t>Feature/Ingredient</a:t>
                      </a:r>
                      <a:endParaRPr b="1" sz="1100">
                        <a:solidFill>
                          <a:srgbClr val="00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9900FF"/>
                          </a:solidFill>
                        </a:rPr>
                        <a:t>Expected Change</a:t>
                      </a:r>
                      <a:endParaRPr b="1" sz="1100">
                        <a:solidFill>
                          <a:srgbClr val="99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38761D"/>
                          </a:solidFill>
                        </a:rPr>
                        <a:t>Why?</a:t>
                      </a:r>
                      <a:endParaRPr b="1" sz="1100">
                        <a:solidFill>
                          <a:srgbClr val="38761D"/>
                        </a:solidFill>
                      </a:endParaRPr>
                    </a:p>
                  </a:txBody>
                  <a:tcPr marT="68575" marB="68575" marR="91425" marL="91425">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850 mb Moisture </a:t>
                      </a:r>
                      <a:endParaRPr sz="1100"/>
                    </a:p>
                    <a:p>
                      <a:pPr indent="0" lvl="0" marL="0" rtl="0" algn="ctr">
                        <a:spcBef>
                          <a:spcPts val="0"/>
                        </a:spcBef>
                        <a:spcAft>
                          <a:spcPts val="0"/>
                        </a:spcAft>
                        <a:buNone/>
                      </a:pPr>
                      <a:r>
                        <a:rPr lang="en" sz="1100"/>
                        <a:t>(over west OK/KS)</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Increase</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Northerly moisture advection</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Deep layer shear </a:t>
                      </a:r>
                      <a:endParaRPr sz="1100"/>
                    </a:p>
                    <a:p>
                      <a:pPr indent="0" lvl="0" marL="0" rtl="0" algn="ctr">
                        <a:spcBef>
                          <a:spcPts val="0"/>
                        </a:spcBef>
                        <a:spcAft>
                          <a:spcPts val="0"/>
                        </a:spcAft>
                        <a:buNone/>
                      </a:pPr>
                      <a:r>
                        <a:rPr lang="en" sz="1100"/>
                        <a:t>(over west OK/KS)</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Increase</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Stronger 500 mb flow moving overhead as trough moves east</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410" name="Google Shape;410;p46"/>
          <p:cNvGraphicFramePr/>
          <p:nvPr/>
        </p:nvGraphicFramePr>
        <p:xfrm>
          <a:off x="792625" y="22423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gridSpan="3">
                  <a:txBody>
                    <a:bodyPr/>
                    <a:lstStyle/>
                    <a:p>
                      <a:pPr indent="0" lvl="0" marL="0" rtl="0" algn="ctr">
                        <a:spcBef>
                          <a:spcPts val="0"/>
                        </a:spcBef>
                        <a:spcAft>
                          <a:spcPts val="0"/>
                        </a:spcAft>
                        <a:buNone/>
                      </a:pPr>
                      <a:r>
                        <a:rPr b="1" lang="en" sz="1400"/>
                        <a:t>Discussion Sentence(s)</a:t>
                      </a:r>
                      <a:endParaRPr b="1" sz="1400"/>
                    </a:p>
                  </a:txBody>
                  <a:tcPr marT="68575" marB="68575" marR="91425" marL="91425"/>
                </a:tc>
                <a:tc hMerge="1"/>
                <a:tc hMerge="1"/>
              </a:tr>
              <a:tr h="777225">
                <a:tc gridSpan="3">
                  <a:txBody>
                    <a:bodyPr/>
                    <a:lstStyle/>
                    <a:p>
                      <a:pPr indent="0" lvl="0" marL="0" rtl="0" algn="ctr">
                        <a:spcBef>
                          <a:spcPts val="0"/>
                        </a:spcBef>
                        <a:spcAft>
                          <a:spcPts val="0"/>
                        </a:spcAft>
                        <a:buNone/>
                      </a:pPr>
                      <a:r>
                        <a:rPr lang="en" sz="1400">
                          <a:solidFill>
                            <a:srgbClr val="38761D"/>
                          </a:solidFill>
                        </a:rPr>
                        <a:t>12Z analyses also revealed northward moisture advection across western TX and OK</a:t>
                      </a:r>
                      <a:r>
                        <a:rPr lang="en" sz="1400">
                          <a:solidFill>
                            <a:srgbClr val="6AA84F"/>
                          </a:solidFill>
                        </a:rPr>
                        <a:t>.</a:t>
                      </a:r>
                      <a:r>
                        <a:rPr lang="en" sz="1400">
                          <a:solidFill>
                            <a:srgbClr val="0000FF"/>
                          </a:solidFill>
                        </a:rPr>
                        <a:t> </a:t>
                      </a:r>
                      <a:r>
                        <a:rPr lang="en" sz="1400">
                          <a:solidFill>
                            <a:srgbClr val="9900FF"/>
                          </a:solidFill>
                        </a:rPr>
                        <a:t>This should help augment</a:t>
                      </a:r>
                      <a:r>
                        <a:rPr lang="en" sz="1400">
                          <a:solidFill>
                            <a:srgbClr val="0000FF"/>
                          </a:solidFill>
                        </a:rPr>
                        <a:t> low to mid-level moisture </a:t>
                      </a:r>
                      <a:r>
                        <a:rPr lang="en" sz="1400">
                          <a:solidFill>
                            <a:srgbClr val="9900FF"/>
                          </a:solidFill>
                        </a:rPr>
                        <a:t>across northwest OK and western to central KS by late afternoon</a:t>
                      </a:r>
                      <a:r>
                        <a:rPr lang="en" sz="1400">
                          <a:solidFill>
                            <a:srgbClr val="0000FF"/>
                          </a:solidFill>
                        </a:rPr>
                        <a:t>. </a:t>
                      </a:r>
                      <a:endParaRPr sz="1400">
                        <a:solidFill>
                          <a:srgbClr val="0000FF"/>
                        </a:solidFill>
                      </a:endParaRPr>
                    </a:p>
                    <a:p>
                      <a:pPr indent="0" lvl="0" marL="0" rtl="0" algn="ctr">
                        <a:spcBef>
                          <a:spcPts val="0"/>
                        </a:spcBef>
                        <a:spcAft>
                          <a:spcPts val="0"/>
                        </a:spcAft>
                        <a:buNone/>
                      </a:pPr>
                      <a:r>
                        <a:t/>
                      </a:r>
                      <a:endParaRPr sz="1400">
                        <a:solidFill>
                          <a:srgbClr val="0000FF"/>
                        </a:solidFill>
                      </a:endParaRPr>
                    </a:p>
                    <a:p>
                      <a:pPr indent="0" lvl="0" marL="0" rtl="0" algn="ctr">
                        <a:spcBef>
                          <a:spcPts val="0"/>
                        </a:spcBef>
                        <a:spcAft>
                          <a:spcPts val="0"/>
                        </a:spcAft>
                        <a:buNone/>
                      </a:pPr>
                      <a:r>
                        <a:rPr lang="en" sz="1400">
                          <a:solidFill>
                            <a:srgbClr val="0000FF"/>
                          </a:solidFill>
                        </a:rPr>
                        <a:t>Additionally, deep layer wind shear </a:t>
                      </a:r>
                      <a:r>
                        <a:rPr lang="en" sz="1400">
                          <a:solidFill>
                            <a:srgbClr val="9900FF"/>
                          </a:solidFill>
                        </a:rPr>
                        <a:t>is expected to increase by late afternoon/early evening</a:t>
                      </a:r>
                      <a:r>
                        <a:rPr lang="en" sz="1400">
                          <a:solidFill>
                            <a:srgbClr val="0000FF"/>
                          </a:solidFill>
                        </a:rPr>
                        <a:t> </a:t>
                      </a:r>
                      <a:r>
                        <a:rPr lang="en" sz="1400">
                          <a:solidFill>
                            <a:srgbClr val="38761D"/>
                          </a:solidFill>
                        </a:rPr>
                        <a:t>as 500 mb flow strengthens in response to the approach of the upper-level trough and its associated jet streak.</a:t>
                      </a:r>
                      <a:endParaRPr sz="1400">
                        <a:solidFill>
                          <a:srgbClr val="38761D"/>
                        </a:solidFill>
                      </a:endParaRPr>
                    </a:p>
                    <a:p>
                      <a:pPr indent="0" lvl="0" marL="0" rtl="0" algn="ctr">
                        <a:spcBef>
                          <a:spcPts val="0"/>
                        </a:spcBef>
                        <a:spcAft>
                          <a:spcPts val="0"/>
                        </a:spcAft>
                        <a:buNone/>
                      </a:pPr>
                      <a:r>
                        <a:t/>
                      </a:r>
                      <a:endParaRPr sz="1400">
                        <a:solidFill>
                          <a:srgbClr val="38761D"/>
                        </a:solidFill>
                      </a:endParaRPr>
                    </a:p>
                    <a:p>
                      <a:pPr indent="0" lvl="0" marL="0" rtl="0" algn="ctr">
                        <a:spcBef>
                          <a:spcPts val="0"/>
                        </a:spcBef>
                        <a:spcAft>
                          <a:spcPts val="0"/>
                        </a:spcAft>
                        <a:buNone/>
                      </a:pPr>
                      <a:r>
                        <a:rPr lang="en" sz="1400">
                          <a:solidFill>
                            <a:srgbClr val="980000"/>
                          </a:solidFill>
                        </a:rPr>
                        <a:t>The combination of increasing moisture as well as deep-layer shear across northwest OK and KS may help enhance the potential for severe weather this afternoon and evening.</a:t>
                      </a:r>
                      <a:endParaRPr sz="1400">
                        <a:solidFill>
                          <a:srgbClr val="980000"/>
                        </a:solidFill>
                      </a:endParaRPr>
                    </a:p>
                  </a:txBody>
                  <a:tcPr marT="68575" marB="68575" marR="91425" marL="91425"/>
                </a:tc>
                <a:tc hMerge="1"/>
                <a:tc hMerge="1"/>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7"/>
          <p:cNvSpPr txBox="1"/>
          <p:nvPr>
            <p:ph type="ctrTitle"/>
          </p:nvPr>
        </p:nvSpPr>
        <p:spPr>
          <a:xfrm>
            <a:off x="0" y="-21781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3600" u="sng"/>
              <a:t>Our Map-Based Discussion</a:t>
            </a:r>
            <a:endParaRPr sz="2000"/>
          </a:p>
        </p:txBody>
      </p:sp>
      <p:sp>
        <p:nvSpPr>
          <p:cNvPr id="417" name="Google Shape;417;p47"/>
          <p:cNvSpPr txBox="1"/>
          <p:nvPr/>
        </p:nvSpPr>
        <p:spPr>
          <a:xfrm>
            <a:off x="0" y="751613"/>
            <a:ext cx="9063000" cy="4386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t>Synopsis</a:t>
            </a:r>
            <a:endParaRPr b="1" sz="1300"/>
          </a:p>
          <a:p>
            <a:pPr indent="0" lvl="0" marL="0" rtl="0" algn="ctr">
              <a:spcBef>
                <a:spcPts val="0"/>
              </a:spcBef>
              <a:spcAft>
                <a:spcPts val="0"/>
              </a:spcAft>
              <a:buNone/>
            </a:pPr>
            <a:r>
              <a:t/>
            </a:r>
            <a:endParaRPr sz="1300">
              <a:solidFill>
                <a:srgbClr val="0000FF"/>
              </a:solidFill>
            </a:endParaRPr>
          </a:p>
          <a:p>
            <a:pPr indent="0" lvl="0" marL="0" rtl="0" algn="ctr">
              <a:spcBef>
                <a:spcPts val="0"/>
              </a:spcBef>
              <a:spcAft>
                <a:spcPts val="0"/>
              </a:spcAft>
              <a:buNone/>
            </a:pPr>
            <a:r>
              <a:rPr lang="en" sz="1300">
                <a:solidFill>
                  <a:srgbClr val="0000FF"/>
                </a:solidFill>
              </a:rPr>
              <a:t>The 500 mb trough noted in the 12Z analysis over southern Nevada</a:t>
            </a:r>
            <a:r>
              <a:rPr lang="en" sz="1300">
                <a:solidFill>
                  <a:schemeClr val="dk1"/>
                </a:solidFill>
              </a:rPr>
              <a:t> </a:t>
            </a:r>
            <a:r>
              <a:rPr lang="en" sz="1300">
                <a:solidFill>
                  <a:srgbClr val="9900FF"/>
                </a:solidFill>
              </a:rPr>
              <a:t>is forecast to translate east through the day into the Four Corners region by 00Z with minimal deepening</a:t>
            </a:r>
            <a:r>
              <a:rPr lang="en" sz="1300">
                <a:solidFill>
                  <a:schemeClr val="dk1"/>
                </a:solidFill>
              </a:rPr>
              <a:t> </a:t>
            </a:r>
            <a:r>
              <a:rPr lang="en" sz="1300">
                <a:solidFill>
                  <a:srgbClr val="38761D"/>
                </a:solidFill>
              </a:rPr>
              <a:t>due to strong cyclonic vorticity advection atop of weak low to mid-level cold advection</a:t>
            </a:r>
            <a:r>
              <a:rPr lang="en" sz="1300">
                <a:solidFill>
                  <a:schemeClr val="dk1"/>
                </a:solidFill>
              </a:rPr>
              <a:t>.</a:t>
            </a:r>
            <a:endParaRPr sz="1300">
              <a:solidFill>
                <a:schemeClr val="dk1"/>
              </a:solidFill>
            </a:endParaRPr>
          </a:p>
          <a:p>
            <a:pPr indent="0" lvl="0" marL="0" rtl="0" algn="ctr">
              <a:spcBef>
                <a:spcPts val="0"/>
              </a:spcBef>
              <a:spcAft>
                <a:spcPts val="0"/>
              </a:spcAft>
              <a:buNone/>
            </a:pPr>
            <a:r>
              <a:t/>
            </a:r>
            <a:endParaRPr sz="1300">
              <a:solidFill>
                <a:schemeClr val="dk1"/>
              </a:solidFill>
            </a:endParaRPr>
          </a:p>
          <a:p>
            <a:pPr indent="0" lvl="0" marL="0" rtl="0" algn="ctr">
              <a:spcBef>
                <a:spcPts val="0"/>
              </a:spcBef>
              <a:spcAft>
                <a:spcPts val="0"/>
              </a:spcAft>
              <a:buNone/>
            </a:pPr>
            <a:r>
              <a:rPr lang="en" sz="1300">
                <a:solidFill>
                  <a:srgbClr val="0000FF"/>
                </a:solidFill>
              </a:rPr>
              <a:t>A weak lee trough is noted at 850 mb from eastern CO southward into northeast NM.</a:t>
            </a:r>
            <a:r>
              <a:rPr lang="en" sz="1300">
                <a:solidFill>
                  <a:schemeClr val="dk1"/>
                </a:solidFill>
              </a:rPr>
              <a:t> </a:t>
            </a:r>
            <a:r>
              <a:rPr lang="en" sz="1300">
                <a:solidFill>
                  <a:srgbClr val="9900FF"/>
                </a:solidFill>
              </a:rPr>
              <a:t>This lee trough will deepen through the day over eastern CO</a:t>
            </a:r>
            <a:r>
              <a:rPr lang="en" sz="1300">
                <a:solidFill>
                  <a:schemeClr val="dk1"/>
                </a:solidFill>
              </a:rPr>
              <a:t> </a:t>
            </a:r>
            <a:r>
              <a:rPr lang="en" sz="1300">
                <a:solidFill>
                  <a:srgbClr val="38761D"/>
                </a:solidFill>
              </a:rPr>
              <a:t>as strong differential cyclonic vorticity advection aloft overspreads the region in tandem with an increasing zonal flow component </a:t>
            </a:r>
            <a:endParaRPr sz="1300">
              <a:solidFill>
                <a:srgbClr val="38761D"/>
              </a:solidFill>
            </a:endParaRPr>
          </a:p>
          <a:p>
            <a:pPr indent="0" lvl="0" marL="0" rtl="0" algn="ctr">
              <a:spcBef>
                <a:spcPts val="0"/>
              </a:spcBef>
              <a:spcAft>
                <a:spcPts val="0"/>
              </a:spcAft>
              <a:buNone/>
            </a:pPr>
            <a:r>
              <a:rPr lang="en" sz="1300">
                <a:solidFill>
                  <a:srgbClr val="38761D"/>
                </a:solidFill>
              </a:rPr>
              <a:t>over the central Rockies</a:t>
            </a:r>
            <a:r>
              <a:rPr lang="en" sz="1300">
                <a:solidFill>
                  <a:schemeClr val="dk1"/>
                </a:solidFill>
              </a:rPr>
              <a:t>.</a:t>
            </a:r>
            <a:endParaRPr sz="1300">
              <a:solidFill>
                <a:schemeClr val="dk1"/>
              </a:solidFill>
            </a:endParaRPr>
          </a:p>
          <a:p>
            <a:pPr indent="0" lvl="0" marL="0" rtl="0" algn="ctr">
              <a:spcBef>
                <a:spcPts val="0"/>
              </a:spcBef>
              <a:spcAft>
                <a:spcPts val="0"/>
              </a:spcAft>
              <a:buNone/>
            </a:pPr>
            <a:r>
              <a:t/>
            </a:r>
            <a:endParaRPr sz="1300">
              <a:solidFill>
                <a:schemeClr val="dk1"/>
              </a:solidFill>
            </a:endParaRPr>
          </a:p>
          <a:p>
            <a:pPr indent="0" lvl="0" marL="0" rtl="0" algn="ctr">
              <a:spcBef>
                <a:spcPts val="0"/>
              </a:spcBef>
              <a:spcAft>
                <a:spcPts val="0"/>
              </a:spcAft>
              <a:buNone/>
            </a:pPr>
            <a:r>
              <a:rPr b="1" lang="en" sz="1300">
                <a:solidFill>
                  <a:schemeClr val="dk1"/>
                </a:solidFill>
              </a:rPr>
              <a:t>Northwest OK and KS Forecast Details</a:t>
            </a:r>
            <a:endParaRPr b="1" sz="1300">
              <a:solidFill>
                <a:schemeClr val="dk1"/>
              </a:solidFill>
            </a:endParaRPr>
          </a:p>
          <a:p>
            <a:pPr indent="0" lvl="0" marL="0" rtl="0" algn="ctr">
              <a:spcBef>
                <a:spcPts val="0"/>
              </a:spcBef>
              <a:spcAft>
                <a:spcPts val="0"/>
              </a:spcAft>
              <a:buNone/>
            </a:pPr>
            <a:r>
              <a:t/>
            </a:r>
            <a:endParaRPr sz="1300">
              <a:solidFill>
                <a:schemeClr val="dk1"/>
              </a:solidFill>
            </a:endParaRPr>
          </a:p>
          <a:p>
            <a:pPr indent="0" lvl="0" marL="0" rtl="0" algn="ctr">
              <a:spcBef>
                <a:spcPts val="0"/>
              </a:spcBef>
              <a:spcAft>
                <a:spcPts val="0"/>
              </a:spcAft>
              <a:buNone/>
            </a:pPr>
            <a:r>
              <a:rPr lang="en" sz="1300">
                <a:solidFill>
                  <a:srgbClr val="38761D"/>
                </a:solidFill>
              </a:rPr>
              <a:t>12Z analyses also revealed northward moisture advection across western TX and OK</a:t>
            </a:r>
            <a:r>
              <a:rPr lang="en" sz="1300">
                <a:solidFill>
                  <a:srgbClr val="6AA84F"/>
                </a:solidFill>
              </a:rPr>
              <a:t>.</a:t>
            </a:r>
            <a:r>
              <a:rPr lang="en" sz="1300">
                <a:solidFill>
                  <a:srgbClr val="0000FF"/>
                </a:solidFill>
              </a:rPr>
              <a:t> </a:t>
            </a:r>
            <a:r>
              <a:rPr lang="en" sz="1300">
                <a:solidFill>
                  <a:srgbClr val="9900FF"/>
                </a:solidFill>
              </a:rPr>
              <a:t>This should help augment</a:t>
            </a:r>
            <a:r>
              <a:rPr lang="en" sz="1300">
                <a:solidFill>
                  <a:srgbClr val="0000FF"/>
                </a:solidFill>
              </a:rPr>
              <a:t> low to mid-level moisture </a:t>
            </a:r>
            <a:r>
              <a:rPr lang="en" sz="1300">
                <a:solidFill>
                  <a:srgbClr val="9900FF"/>
                </a:solidFill>
              </a:rPr>
              <a:t>across northwest OK and western to central KS by late afternoon</a:t>
            </a:r>
            <a:r>
              <a:rPr lang="en" sz="1300">
                <a:solidFill>
                  <a:srgbClr val="0000FF"/>
                </a:solidFill>
              </a:rPr>
              <a:t>. </a:t>
            </a:r>
            <a:endParaRPr sz="1300">
              <a:solidFill>
                <a:srgbClr val="0000FF"/>
              </a:solidFill>
            </a:endParaRPr>
          </a:p>
          <a:p>
            <a:pPr indent="0" lvl="0" marL="0" rtl="0" algn="ctr">
              <a:spcBef>
                <a:spcPts val="0"/>
              </a:spcBef>
              <a:spcAft>
                <a:spcPts val="0"/>
              </a:spcAft>
              <a:buNone/>
            </a:pPr>
            <a:r>
              <a:t/>
            </a:r>
            <a:endParaRPr sz="1300">
              <a:solidFill>
                <a:srgbClr val="0000FF"/>
              </a:solidFill>
            </a:endParaRPr>
          </a:p>
          <a:p>
            <a:pPr indent="0" lvl="0" marL="0" rtl="0" algn="ctr">
              <a:spcBef>
                <a:spcPts val="0"/>
              </a:spcBef>
              <a:spcAft>
                <a:spcPts val="0"/>
              </a:spcAft>
              <a:buNone/>
            </a:pPr>
            <a:r>
              <a:rPr lang="en" sz="1300">
                <a:solidFill>
                  <a:srgbClr val="0000FF"/>
                </a:solidFill>
              </a:rPr>
              <a:t>Additionally, deep layer wind shear </a:t>
            </a:r>
            <a:r>
              <a:rPr lang="en" sz="1300">
                <a:solidFill>
                  <a:srgbClr val="9900FF"/>
                </a:solidFill>
              </a:rPr>
              <a:t>is expected to increase by late afternoon/early evening</a:t>
            </a:r>
            <a:r>
              <a:rPr lang="en" sz="1300">
                <a:solidFill>
                  <a:srgbClr val="0000FF"/>
                </a:solidFill>
              </a:rPr>
              <a:t> </a:t>
            </a:r>
            <a:r>
              <a:rPr lang="en" sz="1300">
                <a:solidFill>
                  <a:srgbClr val="38761D"/>
                </a:solidFill>
              </a:rPr>
              <a:t>as 500 mb flow strengthens in response to the approach of the upper-level trough and its associated jet streak.</a:t>
            </a:r>
            <a:endParaRPr sz="1300">
              <a:solidFill>
                <a:srgbClr val="38761D"/>
              </a:solidFill>
            </a:endParaRPr>
          </a:p>
          <a:p>
            <a:pPr indent="0" lvl="0" marL="0" rtl="0" algn="ctr">
              <a:spcBef>
                <a:spcPts val="0"/>
              </a:spcBef>
              <a:spcAft>
                <a:spcPts val="0"/>
              </a:spcAft>
              <a:buNone/>
            </a:pPr>
            <a:r>
              <a:t/>
            </a:r>
            <a:endParaRPr sz="1300">
              <a:solidFill>
                <a:srgbClr val="38761D"/>
              </a:solidFill>
            </a:endParaRPr>
          </a:p>
          <a:p>
            <a:pPr indent="0" lvl="0" marL="0" rtl="0" algn="ctr">
              <a:spcBef>
                <a:spcPts val="0"/>
              </a:spcBef>
              <a:spcAft>
                <a:spcPts val="0"/>
              </a:spcAft>
              <a:buClr>
                <a:schemeClr val="dk1"/>
              </a:buClr>
              <a:buSzPts val="1100"/>
              <a:buFont typeface="Arial"/>
              <a:buNone/>
            </a:pPr>
            <a:r>
              <a:rPr lang="en" sz="1300">
                <a:solidFill>
                  <a:srgbClr val="980000"/>
                </a:solidFill>
              </a:rPr>
              <a:t>The combination of increasing moisture as well as deep-layer shear across northwest OK and KS may help enhance the potential for severe weather this afternoon and evening.</a:t>
            </a:r>
            <a:endParaRPr sz="130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8"/>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1966"/>
              <a:buFont typeface="Calibri"/>
              <a:buNone/>
            </a:pPr>
            <a:r>
              <a:rPr lang="en" sz="3000">
                <a:solidFill>
                  <a:srgbClr val="000000"/>
                </a:solidFill>
                <a:latin typeface="Arial"/>
                <a:ea typeface="Arial"/>
                <a:cs typeface="Arial"/>
                <a:sym typeface="Arial"/>
              </a:rPr>
              <a:t>Same day… but now with soundings!</a:t>
            </a:r>
            <a:endParaRPr sz="3000">
              <a:solidFill>
                <a:srgbClr val="000000"/>
              </a:solidFill>
              <a:latin typeface="Arial"/>
              <a:ea typeface="Arial"/>
              <a:cs typeface="Arial"/>
              <a:sym typeface="Arial"/>
            </a:endParaRPr>
          </a:p>
          <a:p>
            <a:pPr indent="0" lvl="0" marL="0" rtl="0" algn="ctr">
              <a:lnSpc>
                <a:spcPct val="100000"/>
              </a:lnSpc>
              <a:spcBef>
                <a:spcPts val="0"/>
              </a:spcBef>
              <a:spcAft>
                <a:spcPts val="0"/>
              </a:spcAft>
              <a:buClr>
                <a:schemeClr val="dk1"/>
              </a:buClr>
              <a:buSzPct val="146666"/>
              <a:buFont typeface="Calibri"/>
              <a:buNone/>
            </a:pPr>
            <a:r>
              <a:rPr lang="en" sz="3000"/>
              <a:t>Expected 12z to 00z changes at OUN</a:t>
            </a:r>
            <a:endParaRPr sz="3000"/>
          </a:p>
        </p:txBody>
      </p:sp>
      <p:graphicFrame>
        <p:nvGraphicFramePr>
          <p:cNvPr id="423" name="Google Shape;423;p48"/>
          <p:cNvGraphicFramePr/>
          <p:nvPr/>
        </p:nvGraphicFramePr>
        <p:xfrm>
          <a:off x="792625" y="12136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700 - 500 mb lapse rates</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r h="617200">
                <a:tc>
                  <a:txBody>
                    <a:bodyPr/>
                    <a:lstStyle/>
                    <a:p>
                      <a:pPr indent="0" lvl="0" marL="0" rtl="0" algn="ctr">
                        <a:spcBef>
                          <a:spcPts val="0"/>
                        </a:spcBef>
                        <a:spcAft>
                          <a:spcPts val="0"/>
                        </a:spcAft>
                        <a:buNone/>
                      </a:pPr>
                      <a:r>
                        <a:rPr lang="en" sz="1100"/>
                        <a:t>Lowest 100 mb </a:t>
                      </a:r>
                      <a:endParaRPr sz="1100"/>
                    </a:p>
                    <a:p>
                      <a:pPr indent="0" lvl="0" marL="0" rtl="0" algn="ctr">
                        <a:spcBef>
                          <a:spcPts val="0"/>
                        </a:spcBef>
                        <a:spcAft>
                          <a:spcPts val="0"/>
                        </a:spcAft>
                        <a:buNone/>
                      </a:pPr>
                      <a:r>
                        <a:rPr lang="en" sz="1100"/>
                        <a:t>mean mixing ratio</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bl>
          </a:graphicData>
        </a:graphic>
      </p:graphicFrame>
      <p:sp>
        <p:nvSpPr>
          <p:cNvPr id="424" name="Google Shape;424;p48"/>
          <p:cNvSpPr txBox="1"/>
          <p:nvPr>
            <p:ph type="title"/>
          </p:nvPr>
        </p:nvSpPr>
        <p:spPr>
          <a:xfrm>
            <a:off x="592775" y="3620953"/>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sz="3000">
                <a:solidFill>
                  <a:srgbClr val="000000"/>
                </a:solidFill>
                <a:latin typeface="Arial"/>
                <a:ea typeface="Arial"/>
                <a:cs typeface="Arial"/>
                <a:sym typeface="Arial"/>
              </a:rPr>
              <a:t>Keep the previous upper-air maps in mind!</a:t>
            </a:r>
            <a:endParaRPr sz="3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9"/>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430" name="Google Shape;430;p49"/>
          <p:cNvSpPr txBox="1"/>
          <p:nvPr>
            <p:ph idx="1" type="body"/>
          </p:nvPr>
        </p:nvSpPr>
        <p:spPr>
          <a:xfrm>
            <a:off x="457200" y="900113"/>
            <a:ext cx="8229600" cy="2545800"/>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a:p>
        </p:txBody>
      </p:sp>
      <p:pic>
        <p:nvPicPr>
          <p:cNvPr id="431" name="Google Shape;431;p49"/>
          <p:cNvPicPr preferRelativeResize="0"/>
          <p:nvPr/>
        </p:nvPicPr>
        <p:blipFill rotWithShape="1">
          <a:blip r:embed="rId3">
            <a:alphaModFix/>
          </a:blip>
          <a:srcRect b="32129" l="0" r="0" t="0"/>
          <a:stretch/>
        </p:blipFill>
        <p:spPr>
          <a:xfrm>
            <a:off x="0" y="0"/>
            <a:ext cx="9111349" cy="5026776"/>
          </a:xfrm>
          <a:prstGeom prst="rect">
            <a:avLst/>
          </a:prstGeom>
          <a:noFill/>
          <a:ln>
            <a:noFill/>
          </a:ln>
        </p:spPr>
      </p:pic>
      <p:pic>
        <p:nvPicPr>
          <p:cNvPr id="432" name="Google Shape;432;p49"/>
          <p:cNvPicPr preferRelativeResize="0"/>
          <p:nvPr/>
        </p:nvPicPr>
        <p:blipFill rotWithShape="1">
          <a:blip r:embed="rId4">
            <a:alphaModFix/>
          </a:blip>
          <a:srcRect b="0" l="0" r="0" t="0"/>
          <a:stretch/>
        </p:blipFill>
        <p:spPr>
          <a:xfrm>
            <a:off x="7170725" y="289175"/>
            <a:ext cx="1823677" cy="1134000"/>
          </a:xfrm>
          <a:prstGeom prst="rect">
            <a:avLst/>
          </a:prstGeom>
          <a:noFill/>
          <a:ln cap="flat" cmpd="sng" w="9525">
            <a:solidFill>
              <a:schemeClr val="dk1"/>
            </a:solidFill>
            <a:prstDash val="solid"/>
            <a:round/>
            <a:headEnd len="sm" w="sm" type="none"/>
            <a:tailEnd len="sm" w="sm" type="none"/>
          </a:ln>
        </p:spPr>
      </p:pic>
      <p:sp>
        <p:nvSpPr>
          <p:cNvPr id="433" name="Google Shape;433;p49"/>
          <p:cNvSpPr txBox="1"/>
          <p:nvPr/>
        </p:nvSpPr>
        <p:spPr>
          <a:xfrm>
            <a:off x="4737175" y="2107638"/>
            <a:ext cx="1783500" cy="14775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Saturated Layer near the surface. </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Lots of clouds! What does this mean for daytime/diurnal heating potential?</a:t>
            </a:r>
            <a:endParaRPr>
              <a:latin typeface="Calibri"/>
              <a:ea typeface="Calibri"/>
              <a:cs typeface="Calibri"/>
              <a:sym typeface="Calibri"/>
            </a:endParaRPr>
          </a:p>
        </p:txBody>
      </p:sp>
      <p:sp>
        <p:nvSpPr>
          <p:cNvPr id="434" name="Google Shape;434;p49"/>
          <p:cNvSpPr txBox="1"/>
          <p:nvPr/>
        </p:nvSpPr>
        <p:spPr>
          <a:xfrm>
            <a:off x="2484350" y="1021163"/>
            <a:ext cx="2011800" cy="6156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Conditionally Unstable Mid-level lapse rates</a:t>
            </a:r>
            <a:endParaRPr>
              <a:latin typeface="Calibri"/>
              <a:ea typeface="Calibri"/>
              <a:cs typeface="Calibri"/>
              <a:sym typeface="Calibri"/>
            </a:endParaRPr>
          </a:p>
        </p:txBody>
      </p:sp>
      <p:sp>
        <p:nvSpPr>
          <p:cNvPr id="435" name="Google Shape;435;p49"/>
          <p:cNvSpPr txBox="1"/>
          <p:nvPr/>
        </p:nvSpPr>
        <p:spPr>
          <a:xfrm>
            <a:off x="5858675" y="3694288"/>
            <a:ext cx="2011800" cy="10467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Veering wind profile in the lowest 3 km. What does this say about thermal advection? Lift?</a:t>
            </a:r>
            <a:endParaRPr>
              <a:latin typeface="Calibri"/>
              <a:ea typeface="Calibri"/>
              <a:cs typeface="Calibri"/>
              <a:sym typeface="Calibri"/>
            </a:endParaRPr>
          </a:p>
        </p:txBody>
      </p:sp>
      <p:cxnSp>
        <p:nvCxnSpPr>
          <p:cNvPr id="436" name="Google Shape;436;p49"/>
          <p:cNvCxnSpPr/>
          <p:nvPr/>
        </p:nvCxnSpPr>
        <p:spPr>
          <a:xfrm flipH="1">
            <a:off x="3117050" y="2874863"/>
            <a:ext cx="1616400" cy="1440900"/>
          </a:xfrm>
          <a:prstGeom prst="straightConnector1">
            <a:avLst/>
          </a:prstGeom>
          <a:noFill/>
          <a:ln cap="flat" cmpd="sng" w="19050">
            <a:solidFill>
              <a:srgbClr val="000000"/>
            </a:solidFill>
            <a:prstDash val="solid"/>
            <a:round/>
            <a:headEnd len="med" w="med" type="none"/>
            <a:tailEnd len="med" w="med" type="triangle"/>
          </a:ln>
        </p:spPr>
      </p:cxnSp>
      <p:cxnSp>
        <p:nvCxnSpPr>
          <p:cNvPr id="437" name="Google Shape;437;p49"/>
          <p:cNvCxnSpPr>
            <a:stCxn id="434" idx="2"/>
          </p:cNvCxnSpPr>
          <p:nvPr/>
        </p:nvCxnSpPr>
        <p:spPr>
          <a:xfrm flipH="1">
            <a:off x="2451050" y="1636763"/>
            <a:ext cx="1039200" cy="1238100"/>
          </a:xfrm>
          <a:prstGeom prst="straightConnector1">
            <a:avLst/>
          </a:prstGeom>
          <a:noFill/>
          <a:ln cap="flat" cmpd="sng" w="19050">
            <a:solidFill>
              <a:srgbClr val="000000"/>
            </a:solidFill>
            <a:prstDash val="solid"/>
            <a:round/>
            <a:headEnd len="med" w="med" type="none"/>
            <a:tailEnd len="med" w="med" type="triangle"/>
          </a:ln>
        </p:spPr>
      </p:cxnSp>
      <p:cxnSp>
        <p:nvCxnSpPr>
          <p:cNvPr id="438" name="Google Shape;438;p49"/>
          <p:cNvCxnSpPr>
            <a:stCxn id="435" idx="1"/>
          </p:cNvCxnSpPr>
          <p:nvPr/>
        </p:nvCxnSpPr>
        <p:spPr>
          <a:xfrm flipH="1">
            <a:off x="4431875" y="4217638"/>
            <a:ext cx="1426800" cy="175500"/>
          </a:xfrm>
          <a:prstGeom prst="straightConnector1">
            <a:avLst/>
          </a:prstGeom>
          <a:noFill/>
          <a:ln cap="flat" cmpd="sng" w="19050">
            <a:solidFill>
              <a:srgbClr val="000000"/>
            </a:solidFill>
            <a:prstDash val="solid"/>
            <a:round/>
            <a:headEnd len="med" w="med" type="none"/>
            <a:tailEnd len="med" w="med" type="triangle"/>
          </a:ln>
        </p:spPr>
      </p:cxnSp>
      <p:sp>
        <p:nvSpPr>
          <p:cNvPr id="439" name="Google Shape;439;p49"/>
          <p:cNvSpPr/>
          <p:nvPr/>
        </p:nvSpPr>
        <p:spPr>
          <a:xfrm>
            <a:off x="8028500" y="959100"/>
            <a:ext cx="85200" cy="62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pic>
        <p:nvPicPr>
          <p:cNvPr id="444" name="Google Shape;444;p50"/>
          <p:cNvPicPr preferRelativeResize="0"/>
          <p:nvPr/>
        </p:nvPicPr>
        <p:blipFill rotWithShape="1">
          <a:blip r:embed="rId3">
            <a:alphaModFix/>
          </a:blip>
          <a:srcRect b="32230" l="0" r="0" t="0"/>
          <a:stretch/>
        </p:blipFill>
        <p:spPr>
          <a:xfrm>
            <a:off x="0" y="0"/>
            <a:ext cx="9143999" cy="5063100"/>
          </a:xfrm>
          <a:prstGeom prst="rect">
            <a:avLst/>
          </a:prstGeom>
          <a:noFill/>
          <a:ln>
            <a:noFill/>
          </a:ln>
        </p:spPr>
      </p:pic>
      <p:sp>
        <p:nvSpPr>
          <p:cNvPr id="445" name="Google Shape;445;p50"/>
          <p:cNvSpPr txBox="1"/>
          <p:nvPr/>
        </p:nvSpPr>
        <p:spPr>
          <a:xfrm>
            <a:off x="5298275" y="3058069"/>
            <a:ext cx="1783500" cy="1693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Shallow, saturated boundary layer. Is this more or less moisture than OUN? </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How easy will it be to mix out this cloud layer?</a:t>
            </a:r>
            <a:endParaRPr>
              <a:latin typeface="Calibri"/>
              <a:ea typeface="Calibri"/>
              <a:cs typeface="Calibri"/>
              <a:sym typeface="Calibri"/>
            </a:endParaRPr>
          </a:p>
        </p:txBody>
      </p:sp>
      <p:sp>
        <p:nvSpPr>
          <p:cNvPr id="446" name="Google Shape;446;p50"/>
          <p:cNvSpPr txBox="1"/>
          <p:nvPr/>
        </p:nvSpPr>
        <p:spPr>
          <a:xfrm>
            <a:off x="2425225" y="1419463"/>
            <a:ext cx="2011800" cy="8313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Note a ~300 mb elevated mixed layer. How does this compare to OUN?</a:t>
            </a:r>
            <a:endParaRPr>
              <a:latin typeface="Calibri"/>
              <a:ea typeface="Calibri"/>
              <a:cs typeface="Calibri"/>
              <a:sym typeface="Calibri"/>
            </a:endParaRPr>
          </a:p>
        </p:txBody>
      </p:sp>
      <p:cxnSp>
        <p:nvCxnSpPr>
          <p:cNvPr id="447" name="Google Shape;447;p50"/>
          <p:cNvCxnSpPr/>
          <p:nvPr/>
        </p:nvCxnSpPr>
        <p:spPr>
          <a:xfrm flipH="1">
            <a:off x="3174875" y="3947094"/>
            <a:ext cx="2123400" cy="478800"/>
          </a:xfrm>
          <a:prstGeom prst="straightConnector1">
            <a:avLst/>
          </a:prstGeom>
          <a:noFill/>
          <a:ln cap="flat" cmpd="sng" w="19050">
            <a:solidFill>
              <a:srgbClr val="000000"/>
            </a:solidFill>
            <a:prstDash val="solid"/>
            <a:round/>
            <a:headEnd len="med" w="med" type="none"/>
            <a:tailEnd len="med" w="med" type="triangle"/>
          </a:ln>
        </p:spPr>
      </p:cxnSp>
      <p:cxnSp>
        <p:nvCxnSpPr>
          <p:cNvPr id="448" name="Google Shape;448;p50"/>
          <p:cNvCxnSpPr/>
          <p:nvPr/>
        </p:nvCxnSpPr>
        <p:spPr>
          <a:xfrm flipH="1">
            <a:off x="2425225" y="2250775"/>
            <a:ext cx="869700" cy="807300"/>
          </a:xfrm>
          <a:prstGeom prst="straightConnector1">
            <a:avLst/>
          </a:prstGeom>
          <a:noFill/>
          <a:ln cap="flat" cmpd="sng" w="19050">
            <a:solidFill>
              <a:srgbClr val="000000"/>
            </a:solidFill>
            <a:prstDash val="solid"/>
            <a:round/>
            <a:headEnd len="med" w="med" type="none"/>
            <a:tailEnd len="med" w="med" type="triangle"/>
          </a:ln>
        </p:spPr>
      </p:cxnSp>
      <p:pic>
        <p:nvPicPr>
          <p:cNvPr id="449" name="Google Shape;449;p50"/>
          <p:cNvPicPr preferRelativeResize="0"/>
          <p:nvPr/>
        </p:nvPicPr>
        <p:blipFill rotWithShape="1">
          <a:blip r:embed="rId4">
            <a:alphaModFix/>
          </a:blip>
          <a:srcRect b="0" l="0" r="0" t="0"/>
          <a:stretch/>
        </p:blipFill>
        <p:spPr>
          <a:xfrm>
            <a:off x="7170725" y="289175"/>
            <a:ext cx="1823677" cy="1134000"/>
          </a:xfrm>
          <a:prstGeom prst="rect">
            <a:avLst/>
          </a:prstGeom>
          <a:noFill/>
          <a:ln cap="flat" cmpd="sng" w="9525">
            <a:solidFill>
              <a:schemeClr val="dk1"/>
            </a:solidFill>
            <a:prstDash val="solid"/>
            <a:round/>
            <a:headEnd len="sm" w="sm" type="none"/>
            <a:tailEnd len="sm" w="sm" type="none"/>
          </a:ln>
        </p:spPr>
      </p:pic>
      <p:sp>
        <p:nvSpPr>
          <p:cNvPr id="450" name="Google Shape;450;p50"/>
          <p:cNvSpPr/>
          <p:nvPr/>
        </p:nvSpPr>
        <p:spPr>
          <a:xfrm>
            <a:off x="7907025" y="859675"/>
            <a:ext cx="85200" cy="62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1"/>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456" name="Google Shape;456;p51"/>
          <p:cNvSpPr txBox="1"/>
          <p:nvPr>
            <p:ph idx="1" type="body"/>
          </p:nvPr>
        </p:nvSpPr>
        <p:spPr>
          <a:xfrm>
            <a:off x="457200" y="900113"/>
            <a:ext cx="8229600" cy="2545800"/>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a:p>
        </p:txBody>
      </p:sp>
      <p:pic>
        <p:nvPicPr>
          <p:cNvPr id="457" name="Google Shape;457;p51"/>
          <p:cNvPicPr preferRelativeResize="0"/>
          <p:nvPr/>
        </p:nvPicPr>
        <p:blipFill rotWithShape="1">
          <a:blip r:embed="rId3">
            <a:alphaModFix/>
          </a:blip>
          <a:srcRect b="32646" l="0" r="0" t="0"/>
          <a:stretch/>
        </p:blipFill>
        <p:spPr>
          <a:xfrm>
            <a:off x="0" y="0"/>
            <a:ext cx="9143999" cy="4988800"/>
          </a:xfrm>
          <a:prstGeom prst="rect">
            <a:avLst/>
          </a:prstGeom>
          <a:noFill/>
          <a:ln>
            <a:noFill/>
          </a:ln>
        </p:spPr>
      </p:pic>
      <p:sp>
        <p:nvSpPr>
          <p:cNvPr id="458" name="Google Shape;458;p51"/>
          <p:cNvSpPr txBox="1"/>
          <p:nvPr/>
        </p:nvSpPr>
        <p:spPr>
          <a:xfrm>
            <a:off x="5499300" y="2989413"/>
            <a:ext cx="1783500" cy="1693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Shallow, saturated boundary layer. Is this more or less moisture than OUN? </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How easy will it be to mix out this cloud layer?</a:t>
            </a:r>
            <a:endParaRPr>
              <a:latin typeface="Calibri"/>
              <a:ea typeface="Calibri"/>
              <a:cs typeface="Calibri"/>
              <a:sym typeface="Calibri"/>
            </a:endParaRPr>
          </a:p>
        </p:txBody>
      </p:sp>
      <p:sp>
        <p:nvSpPr>
          <p:cNvPr id="459" name="Google Shape;459;p51"/>
          <p:cNvSpPr txBox="1"/>
          <p:nvPr/>
        </p:nvSpPr>
        <p:spPr>
          <a:xfrm>
            <a:off x="2486400" y="941088"/>
            <a:ext cx="2011800" cy="10467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Note a 100-150 mb elevated mixed layer. How does this compare to OUN?</a:t>
            </a:r>
            <a:endParaRPr>
              <a:latin typeface="Calibri"/>
              <a:ea typeface="Calibri"/>
              <a:cs typeface="Calibri"/>
              <a:sym typeface="Calibri"/>
            </a:endParaRPr>
          </a:p>
        </p:txBody>
      </p:sp>
      <p:cxnSp>
        <p:nvCxnSpPr>
          <p:cNvPr id="460" name="Google Shape;460;p51"/>
          <p:cNvCxnSpPr/>
          <p:nvPr/>
        </p:nvCxnSpPr>
        <p:spPr>
          <a:xfrm flipH="1">
            <a:off x="3294900" y="3805425"/>
            <a:ext cx="2204400" cy="564600"/>
          </a:xfrm>
          <a:prstGeom prst="straightConnector1">
            <a:avLst/>
          </a:prstGeom>
          <a:noFill/>
          <a:ln cap="flat" cmpd="sng" w="19050">
            <a:solidFill>
              <a:srgbClr val="000000"/>
            </a:solidFill>
            <a:prstDash val="solid"/>
            <a:round/>
            <a:headEnd len="med" w="med" type="none"/>
            <a:tailEnd len="med" w="med" type="triangle"/>
          </a:ln>
        </p:spPr>
      </p:cxnSp>
      <p:cxnSp>
        <p:nvCxnSpPr>
          <p:cNvPr id="461" name="Google Shape;461;p51"/>
          <p:cNvCxnSpPr/>
          <p:nvPr/>
        </p:nvCxnSpPr>
        <p:spPr>
          <a:xfrm flipH="1">
            <a:off x="2707100" y="1987800"/>
            <a:ext cx="603300" cy="1283700"/>
          </a:xfrm>
          <a:prstGeom prst="straightConnector1">
            <a:avLst/>
          </a:prstGeom>
          <a:noFill/>
          <a:ln cap="flat" cmpd="sng" w="19050">
            <a:solidFill>
              <a:srgbClr val="000000"/>
            </a:solidFill>
            <a:prstDash val="solid"/>
            <a:round/>
            <a:headEnd len="med" w="med" type="none"/>
            <a:tailEnd len="med" w="med" type="triangle"/>
          </a:ln>
        </p:spPr>
      </p:cxnSp>
      <p:pic>
        <p:nvPicPr>
          <p:cNvPr id="462" name="Google Shape;462;p51"/>
          <p:cNvPicPr preferRelativeResize="0"/>
          <p:nvPr/>
        </p:nvPicPr>
        <p:blipFill rotWithShape="1">
          <a:blip r:embed="rId4">
            <a:alphaModFix/>
          </a:blip>
          <a:srcRect b="0" l="0" r="0" t="0"/>
          <a:stretch/>
        </p:blipFill>
        <p:spPr>
          <a:xfrm>
            <a:off x="7170725" y="289175"/>
            <a:ext cx="1823677" cy="1134000"/>
          </a:xfrm>
          <a:prstGeom prst="rect">
            <a:avLst/>
          </a:prstGeom>
          <a:noFill/>
          <a:ln cap="flat" cmpd="sng" w="9525">
            <a:solidFill>
              <a:schemeClr val="dk1"/>
            </a:solidFill>
            <a:prstDash val="solid"/>
            <a:round/>
            <a:headEnd len="sm" w="sm" type="none"/>
            <a:tailEnd len="sm" w="sm" type="none"/>
          </a:ln>
        </p:spPr>
      </p:pic>
      <p:sp>
        <p:nvSpPr>
          <p:cNvPr id="463" name="Google Shape;463;p51"/>
          <p:cNvSpPr/>
          <p:nvPr/>
        </p:nvSpPr>
        <p:spPr>
          <a:xfrm>
            <a:off x="7876100" y="1111500"/>
            <a:ext cx="85200" cy="62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52"/>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469" name="Google Shape;469;p52"/>
          <p:cNvSpPr txBox="1"/>
          <p:nvPr>
            <p:ph idx="1" type="body"/>
          </p:nvPr>
        </p:nvSpPr>
        <p:spPr>
          <a:xfrm>
            <a:off x="457200" y="900113"/>
            <a:ext cx="8229600" cy="2545800"/>
          </a:xfrm>
          <a:prstGeom prst="rect">
            <a:avLst/>
          </a:prstGeom>
          <a:noFill/>
          <a:ln>
            <a:noFill/>
          </a:ln>
        </p:spPr>
        <p:txBody>
          <a:bodyPr anchorCtr="0" anchor="t" bIns="45700" lIns="91425" spcFirstLastPara="1" rIns="91425" wrap="square" tIns="45700">
            <a:normAutofit/>
          </a:bodyPr>
          <a:lstStyle/>
          <a:p>
            <a:pPr indent="-139700" lvl="0" marL="342900" rtl="0" algn="l">
              <a:lnSpc>
                <a:spcPct val="100000"/>
              </a:lnSpc>
              <a:spcBef>
                <a:spcPts val="0"/>
              </a:spcBef>
              <a:spcAft>
                <a:spcPts val="0"/>
              </a:spcAft>
              <a:buClr>
                <a:schemeClr val="dk1"/>
              </a:buClr>
              <a:buSzPts val="3200"/>
              <a:buNone/>
            </a:pPr>
            <a:r>
              <a:t/>
            </a:r>
            <a:endParaRPr/>
          </a:p>
        </p:txBody>
      </p:sp>
      <p:pic>
        <p:nvPicPr>
          <p:cNvPr id="470" name="Google Shape;470;p52"/>
          <p:cNvPicPr preferRelativeResize="0"/>
          <p:nvPr/>
        </p:nvPicPr>
        <p:blipFill rotWithShape="1">
          <a:blip r:embed="rId3">
            <a:alphaModFix/>
          </a:blip>
          <a:srcRect b="32750" l="0" r="0" t="0"/>
          <a:stretch/>
        </p:blipFill>
        <p:spPr>
          <a:xfrm>
            <a:off x="0" y="0"/>
            <a:ext cx="9143999" cy="4981075"/>
          </a:xfrm>
          <a:prstGeom prst="rect">
            <a:avLst/>
          </a:prstGeom>
          <a:noFill/>
          <a:ln>
            <a:noFill/>
          </a:ln>
        </p:spPr>
      </p:pic>
      <p:sp>
        <p:nvSpPr>
          <p:cNvPr id="471" name="Google Shape;471;p52"/>
          <p:cNvSpPr txBox="1"/>
          <p:nvPr/>
        </p:nvSpPr>
        <p:spPr>
          <a:xfrm>
            <a:off x="5404675" y="3005963"/>
            <a:ext cx="1783500" cy="14775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Deeper, saturated boundary layer. Is this more or less moisture than OUN? How easy will it be to mix out this cloud layer?</a:t>
            </a:r>
            <a:endParaRPr>
              <a:latin typeface="Calibri"/>
              <a:ea typeface="Calibri"/>
              <a:cs typeface="Calibri"/>
              <a:sym typeface="Calibri"/>
            </a:endParaRPr>
          </a:p>
        </p:txBody>
      </p:sp>
      <p:sp>
        <p:nvSpPr>
          <p:cNvPr id="472" name="Google Shape;472;p52"/>
          <p:cNvSpPr txBox="1"/>
          <p:nvPr/>
        </p:nvSpPr>
        <p:spPr>
          <a:xfrm>
            <a:off x="3708475" y="1119638"/>
            <a:ext cx="2011800" cy="12621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Notably warm temperatures at</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 ~850 mb with the remnants of an elevated mixed layer above.</a:t>
            </a:r>
            <a:endParaRPr>
              <a:latin typeface="Calibri"/>
              <a:ea typeface="Calibri"/>
              <a:cs typeface="Calibri"/>
              <a:sym typeface="Calibri"/>
            </a:endParaRPr>
          </a:p>
        </p:txBody>
      </p:sp>
      <p:cxnSp>
        <p:nvCxnSpPr>
          <p:cNvPr id="473" name="Google Shape;473;p52"/>
          <p:cNvCxnSpPr/>
          <p:nvPr/>
        </p:nvCxnSpPr>
        <p:spPr>
          <a:xfrm flipH="1">
            <a:off x="3155575" y="3808163"/>
            <a:ext cx="2249100" cy="675300"/>
          </a:xfrm>
          <a:prstGeom prst="straightConnector1">
            <a:avLst/>
          </a:prstGeom>
          <a:noFill/>
          <a:ln cap="flat" cmpd="sng" w="19050">
            <a:solidFill>
              <a:srgbClr val="000000"/>
            </a:solidFill>
            <a:prstDash val="solid"/>
            <a:round/>
            <a:headEnd len="med" w="med" type="none"/>
            <a:tailEnd len="med" w="med" type="triangle"/>
          </a:ln>
        </p:spPr>
      </p:cxnSp>
      <p:cxnSp>
        <p:nvCxnSpPr>
          <p:cNvPr id="474" name="Google Shape;474;p52"/>
          <p:cNvCxnSpPr/>
          <p:nvPr/>
        </p:nvCxnSpPr>
        <p:spPr>
          <a:xfrm flipH="1">
            <a:off x="2761375" y="1750444"/>
            <a:ext cx="947100" cy="1791900"/>
          </a:xfrm>
          <a:prstGeom prst="straightConnector1">
            <a:avLst/>
          </a:prstGeom>
          <a:noFill/>
          <a:ln cap="flat" cmpd="sng" w="19050">
            <a:solidFill>
              <a:srgbClr val="000000"/>
            </a:solidFill>
            <a:prstDash val="solid"/>
            <a:round/>
            <a:headEnd len="med" w="med" type="none"/>
            <a:tailEnd len="med" w="med" type="triangle"/>
          </a:ln>
        </p:spPr>
      </p:cxnSp>
      <p:cxnSp>
        <p:nvCxnSpPr>
          <p:cNvPr id="475" name="Google Shape;475;p52"/>
          <p:cNvCxnSpPr/>
          <p:nvPr/>
        </p:nvCxnSpPr>
        <p:spPr>
          <a:xfrm flipH="1">
            <a:off x="3155575" y="1750456"/>
            <a:ext cx="552900" cy="2263800"/>
          </a:xfrm>
          <a:prstGeom prst="straightConnector1">
            <a:avLst/>
          </a:prstGeom>
          <a:noFill/>
          <a:ln cap="flat" cmpd="sng" w="19050">
            <a:solidFill>
              <a:srgbClr val="000000"/>
            </a:solidFill>
            <a:prstDash val="solid"/>
            <a:round/>
            <a:headEnd len="med" w="med" type="none"/>
            <a:tailEnd len="med" w="med" type="triangle"/>
          </a:ln>
        </p:spPr>
      </p:cxnSp>
      <p:pic>
        <p:nvPicPr>
          <p:cNvPr id="476" name="Google Shape;476;p52"/>
          <p:cNvPicPr preferRelativeResize="0"/>
          <p:nvPr/>
        </p:nvPicPr>
        <p:blipFill rotWithShape="1">
          <a:blip r:embed="rId4">
            <a:alphaModFix/>
          </a:blip>
          <a:srcRect b="0" l="0" r="0" t="0"/>
          <a:stretch/>
        </p:blipFill>
        <p:spPr>
          <a:xfrm>
            <a:off x="7170725" y="289175"/>
            <a:ext cx="1823677" cy="1134000"/>
          </a:xfrm>
          <a:prstGeom prst="rect">
            <a:avLst/>
          </a:prstGeom>
          <a:noFill/>
          <a:ln cap="flat" cmpd="sng" w="9525">
            <a:solidFill>
              <a:schemeClr val="dk1"/>
            </a:solidFill>
            <a:prstDash val="solid"/>
            <a:round/>
            <a:headEnd len="sm" w="sm" type="none"/>
            <a:tailEnd len="sm" w="sm" type="none"/>
          </a:ln>
        </p:spPr>
      </p:pic>
      <p:sp>
        <p:nvSpPr>
          <p:cNvPr id="477" name="Google Shape;477;p52"/>
          <p:cNvSpPr/>
          <p:nvPr/>
        </p:nvSpPr>
        <p:spPr>
          <a:xfrm>
            <a:off x="8028500" y="1111500"/>
            <a:ext cx="85200" cy="62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2" name="Google Shape;92;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3" name="Google Shape;93;p1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83" name="Google Shape;483;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84" name="Google Shape;484;p5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54"/>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1966"/>
              <a:buFont typeface="Calibri"/>
              <a:buNone/>
            </a:pPr>
            <a:r>
              <a:rPr lang="en" sz="3000">
                <a:solidFill>
                  <a:srgbClr val="000000"/>
                </a:solidFill>
                <a:latin typeface="Arial"/>
                <a:ea typeface="Arial"/>
                <a:cs typeface="Arial"/>
                <a:sym typeface="Arial"/>
              </a:rPr>
              <a:t>Same day… but now with soundings!</a:t>
            </a:r>
            <a:endParaRPr sz="3000">
              <a:solidFill>
                <a:srgbClr val="000000"/>
              </a:solidFill>
              <a:latin typeface="Arial"/>
              <a:ea typeface="Arial"/>
              <a:cs typeface="Arial"/>
              <a:sym typeface="Arial"/>
            </a:endParaRPr>
          </a:p>
          <a:p>
            <a:pPr indent="0" lvl="0" marL="0" rtl="0" algn="ctr">
              <a:lnSpc>
                <a:spcPct val="100000"/>
              </a:lnSpc>
              <a:spcBef>
                <a:spcPts val="0"/>
              </a:spcBef>
              <a:spcAft>
                <a:spcPts val="0"/>
              </a:spcAft>
              <a:buClr>
                <a:schemeClr val="dk1"/>
              </a:buClr>
              <a:buSzPct val="146666"/>
              <a:buFont typeface="Calibri"/>
              <a:buNone/>
            </a:pPr>
            <a:r>
              <a:rPr lang="en" sz="3000"/>
              <a:t>Expected 12z to 00z changes at OUN</a:t>
            </a:r>
            <a:endParaRPr sz="3000"/>
          </a:p>
        </p:txBody>
      </p:sp>
      <p:graphicFrame>
        <p:nvGraphicFramePr>
          <p:cNvPr id="490" name="Google Shape;490;p54"/>
          <p:cNvGraphicFramePr/>
          <p:nvPr/>
        </p:nvGraphicFramePr>
        <p:xfrm>
          <a:off x="792625" y="12136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700 - 500 mb lapse rates</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r h="617200">
                <a:tc>
                  <a:txBody>
                    <a:bodyPr/>
                    <a:lstStyle/>
                    <a:p>
                      <a:pPr indent="0" lvl="0" marL="0" rtl="0" algn="ctr">
                        <a:spcBef>
                          <a:spcPts val="0"/>
                        </a:spcBef>
                        <a:spcAft>
                          <a:spcPts val="0"/>
                        </a:spcAft>
                        <a:buNone/>
                      </a:pPr>
                      <a:r>
                        <a:rPr lang="en" sz="1100"/>
                        <a:t>Lowest 100 mb </a:t>
                      </a:r>
                      <a:endParaRPr sz="1100"/>
                    </a:p>
                    <a:p>
                      <a:pPr indent="0" lvl="0" marL="0" rtl="0" algn="ctr">
                        <a:spcBef>
                          <a:spcPts val="0"/>
                        </a:spcBef>
                        <a:spcAft>
                          <a:spcPts val="0"/>
                        </a:spcAft>
                        <a:buNone/>
                      </a:pPr>
                      <a:r>
                        <a:rPr lang="en" sz="1100"/>
                        <a:t>mean mixing ratio</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bl>
          </a:graphicData>
        </a:graphic>
      </p:graphicFrame>
      <p:sp>
        <p:nvSpPr>
          <p:cNvPr id="491" name="Google Shape;491;p54"/>
          <p:cNvSpPr txBox="1"/>
          <p:nvPr>
            <p:ph type="title"/>
          </p:nvPr>
        </p:nvSpPr>
        <p:spPr>
          <a:xfrm>
            <a:off x="592775" y="3620953"/>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sz="3000">
                <a:solidFill>
                  <a:srgbClr val="000000"/>
                </a:solidFill>
                <a:latin typeface="Arial"/>
                <a:ea typeface="Arial"/>
                <a:cs typeface="Arial"/>
                <a:sym typeface="Arial"/>
              </a:rPr>
              <a:t>Keep the previous upper-air maps in mind!</a:t>
            </a:r>
            <a:endParaRPr sz="30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55"/>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1966"/>
              <a:buFont typeface="Calibri"/>
              <a:buNone/>
            </a:pPr>
            <a:r>
              <a:rPr lang="en" sz="3000">
                <a:solidFill>
                  <a:srgbClr val="000000"/>
                </a:solidFill>
                <a:latin typeface="Arial"/>
                <a:ea typeface="Arial"/>
                <a:cs typeface="Arial"/>
                <a:sym typeface="Arial"/>
              </a:rPr>
              <a:t>Same day… but now with soundings!</a:t>
            </a:r>
            <a:endParaRPr sz="3000">
              <a:solidFill>
                <a:srgbClr val="000000"/>
              </a:solidFill>
              <a:latin typeface="Arial"/>
              <a:ea typeface="Arial"/>
              <a:cs typeface="Arial"/>
              <a:sym typeface="Arial"/>
            </a:endParaRPr>
          </a:p>
          <a:p>
            <a:pPr indent="0" lvl="0" marL="0" rtl="0" algn="ctr">
              <a:lnSpc>
                <a:spcPct val="100000"/>
              </a:lnSpc>
              <a:spcBef>
                <a:spcPts val="0"/>
              </a:spcBef>
              <a:spcAft>
                <a:spcPts val="0"/>
              </a:spcAft>
              <a:buClr>
                <a:schemeClr val="dk1"/>
              </a:buClr>
              <a:buSzPct val="146666"/>
              <a:buFont typeface="Calibri"/>
              <a:buNone/>
            </a:pPr>
            <a:r>
              <a:rPr lang="en" sz="3000"/>
              <a:t>Expected 12z to 00z changes at OUN</a:t>
            </a:r>
            <a:endParaRPr sz="3000"/>
          </a:p>
        </p:txBody>
      </p:sp>
      <p:graphicFrame>
        <p:nvGraphicFramePr>
          <p:cNvPr id="497" name="Google Shape;497;p55"/>
          <p:cNvGraphicFramePr/>
          <p:nvPr/>
        </p:nvGraphicFramePr>
        <p:xfrm>
          <a:off x="792625" y="12136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676250">
                <a:tc>
                  <a:txBody>
                    <a:bodyPr/>
                    <a:lstStyle/>
                    <a:p>
                      <a:pPr indent="0" lvl="0" marL="0" rtl="0" algn="ctr">
                        <a:spcBef>
                          <a:spcPts val="0"/>
                        </a:spcBef>
                        <a:spcAft>
                          <a:spcPts val="0"/>
                        </a:spcAft>
                        <a:buNone/>
                      </a:pPr>
                      <a:r>
                        <a:rPr lang="en" sz="1100"/>
                        <a:t>700 - 500 mb lapse rates</a:t>
                      </a:r>
                      <a:endParaRPr sz="1100"/>
                    </a:p>
                  </a:txBody>
                  <a:tcPr marT="68575" marB="68575" marR="91425" marL="91425"/>
                </a:tc>
                <a:tc>
                  <a:txBody>
                    <a:bodyPr/>
                    <a:lstStyle/>
                    <a:p>
                      <a:pPr indent="0" lvl="0" marL="0" rtl="0" algn="ctr">
                        <a:spcBef>
                          <a:spcPts val="0"/>
                        </a:spcBef>
                        <a:spcAft>
                          <a:spcPts val="0"/>
                        </a:spcAft>
                        <a:buNone/>
                      </a:pPr>
                      <a:r>
                        <a:rPr lang="en" sz="1100"/>
                        <a:t>Steepen</a:t>
                      </a:r>
                      <a:endParaRPr sz="1100"/>
                    </a:p>
                  </a:txBody>
                  <a:tcPr marT="68575" marB="68575" marR="91425" marL="91425"/>
                </a:tc>
                <a:tc>
                  <a:txBody>
                    <a:bodyPr/>
                    <a:lstStyle/>
                    <a:p>
                      <a:pPr indent="0" lvl="0" marL="0" rtl="0" algn="ctr">
                        <a:spcBef>
                          <a:spcPts val="0"/>
                        </a:spcBef>
                        <a:spcAft>
                          <a:spcPts val="0"/>
                        </a:spcAft>
                        <a:buClr>
                          <a:schemeClr val="dk1"/>
                        </a:buClr>
                        <a:buSzPts val="800"/>
                        <a:buFont typeface="Arial"/>
                        <a:buNone/>
                      </a:pPr>
                      <a:r>
                        <a:rPr lang="en" sz="1100">
                          <a:solidFill>
                            <a:schemeClr val="dk1"/>
                          </a:solidFill>
                        </a:rPr>
                        <a:t>WAA at 700 mb and</a:t>
                      </a:r>
                      <a:endParaRPr sz="1100">
                        <a:solidFill>
                          <a:schemeClr val="dk1"/>
                        </a:solidFill>
                      </a:endParaRPr>
                    </a:p>
                    <a:p>
                      <a:pPr indent="0" lvl="0" marL="0" rtl="0" algn="ctr">
                        <a:spcBef>
                          <a:spcPts val="0"/>
                        </a:spcBef>
                        <a:spcAft>
                          <a:spcPts val="0"/>
                        </a:spcAft>
                        <a:buClr>
                          <a:schemeClr val="dk1"/>
                        </a:buClr>
                        <a:buSzPts val="800"/>
                        <a:buFont typeface="Arial"/>
                        <a:buNone/>
                      </a:pPr>
                      <a:r>
                        <a:rPr lang="en" sz="1100">
                          <a:solidFill>
                            <a:schemeClr val="dk1"/>
                          </a:solidFill>
                        </a:rPr>
                        <a:t>neutral temperature advection at 500 mb from MAF. In other words, the eastward advection of an EML.</a:t>
                      </a:r>
                      <a:endParaRPr sz="1100"/>
                    </a:p>
                  </a:txBody>
                  <a:tcPr marT="68575" marB="68575" marR="91425" marL="91425"/>
                </a:tc>
              </a:tr>
              <a:tr h="617200">
                <a:tc>
                  <a:txBody>
                    <a:bodyPr/>
                    <a:lstStyle/>
                    <a:p>
                      <a:pPr indent="0" lvl="0" marL="0" rtl="0" algn="ctr">
                        <a:spcBef>
                          <a:spcPts val="0"/>
                        </a:spcBef>
                        <a:spcAft>
                          <a:spcPts val="0"/>
                        </a:spcAft>
                        <a:buNone/>
                      </a:pPr>
                      <a:r>
                        <a:rPr lang="en" sz="1100"/>
                        <a:t>Lowest 100 mb </a:t>
                      </a:r>
                      <a:endParaRPr sz="1100"/>
                    </a:p>
                    <a:p>
                      <a:pPr indent="0" lvl="0" marL="0" rtl="0" algn="ctr">
                        <a:spcBef>
                          <a:spcPts val="0"/>
                        </a:spcBef>
                        <a:spcAft>
                          <a:spcPts val="0"/>
                        </a:spcAft>
                        <a:buNone/>
                      </a:pPr>
                      <a:r>
                        <a:rPr lang="en" sz="1100"/>
                        <a:t>mean mixing ratio</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bl>
          </a:graphicData>
        </a:graphic>
      </p:graphicFrame>
      <p:sp>
        <p:nvSpPr>
          <p:cNvPr id="498" name="Google Shape;498;p55"/>
          <p:cNvSpPr txBox="1"/>
          <p:nvPr>
            <p:ph type="title"/>
          </p:nvPr>
        </p:nvSpPr>
        <p:spPr>
          <a:xfrm>
            <a:off x="592775" y="3620953"/>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sz="3000">
                <a:solidFill>
                  <a:srgbClr val="000000"/>
                </a:solidFill>
                <a:latin typeface="Arial"/>
                <a:ea typeface="Arial"/>
                <a:cs typeface="Arial"/>
                <a:sym typeface="Arial"/>
              </a:rPr>
              <a:t>Keep the previous upper-air maps in mind!</a:t>
            </a:r>
            <a:endParaRPr sz="30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56"/>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1966"/>
              <a:buFont typeface="Calibri"/>
              <a:buNone/>
            </a:pPr>
            <a:r>
              <a:rPr lang="en" sz="3000">
                <a:solidFill>
                  <a:srgbClr val="000000"/>
                </a:solidFill>
                <a:latin typeface="Arial"/>
                <a:ea typeface="Arial"/>
                <a:cs typeface="Arial"/>
                <a:sym typeface="Arial"/>
              </a:rPr>
              <a:t>Same day… but now with soundings!</a:t>
            </a:r>
            <a:endParaRPr sz="3000">
              <a:solidFill>
                <a:srgbClr val="000000"/>
              </a:solidFill>
              <a:latin typeface="Arial"/>
              <a:ea typeface="Arial"/>
              <a:cs typeface="Arial"/>
              <a:sym typeface="Arial"/>
            </a:endParaRPr>
          </a:p>
          <a:p>
            <a:pPr indent="0" lvl="0" marL="0" rtl="0" algn="ctr">
              <a:lnSpc>
                <a:spcPct val="100000"/>
              </a:lnSpc>
              <a:spcBef>
                <a:spcPts val="0"/>
              </a:spcBef>
              <a:spcAft>
                <a:spcPts val="0"/>
              </a:spcAft>
              <a:buClr>
                <a:schemeClr val="dk1"/>
              </a:buClr>
              <a:buSzPct val="146666"/>
              <a:buFont typeface="Calibri"/>
              <a:buNone/>
            </a:pPr>
            <a:r>
              <a:rPr lang="en" sz="3000"/>
              <a:t>Expected 12z to 00z changes at OUN</a:t>
            </a:r>
            <a:endParaRPr sz="3000"/>
          </a:p>
        </p:txBody>
      </p:sp>
      <p:graphicFrame>
        <p:nvGraphicFramePr>
          <p:cNvPr id="504" name="Google Shape;504;p56"/>
          <p:cNvGraphicFramePr/>
          <p:nvPr/>
        </p:nvGraphicFramePr>
        <p:xfrm>
          <a:off x="792625" y="12136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676250">
                <a:tc>
                  <a:txBody>
                    <a:bodyPr/>
                    <a:lstStyle/>
                    <a:p>
                      <a:pPr indent="0" lvl="0" marL="0" rtl="0" algn="ctr">
                        <a:spcBef>
                          <a:spcPts val="0"/>
                        </a:spcBef>
                        <a:spcAft>
                          <a:spcPts val="0"/>
                        </a:spcAft>
                        <a:buNone/>
                      </a:pPr>
                      <a:r>
                        <a:rPr lang="en" sz="1100"/>
                        <a:t>700 - 500 mb lapse rates</a:t>
                      </a:r>
                      <a:endParaRPr sz="1100"/>
                    </a:p>
                  </a:txBody>
                  <a:tcPr marT="68575" marB="68575" marR="91425" marL="91425"/>
                </a:tc>
                <a:tc>
                  <a:txBody>
                    <a:bodyPr/>
                    <a:lstStyle/>
                    <a:p>
                      <a:pPr indent="0" lvl="0" marL="0" rtl="0" algn="ctr">
                        <a:spcBef>
                          <a:spcPts val="0"/>
                        </a:spcBef>
                        <a:spcAft>
                          <a:spcPts val="0"/>
                        </a:spcAft>
                        <a:buNone/>
                      </a:pPr>
                      <a:r>
                        <a:rPr lang="en" sz="1100"/>
                        <a:t>Steepen</a:t>
                      </a:r>
                      <a:endParaRPr sz="1100"/>
                    </a:p>
                  </a:txBody>
                  <a:tcPr marT="68575" marB="68575" marR="91425" marL="91425"/>
                </a:tc>
                <a:tc>
                  <a:txBody>
                    <a:bodyPr/>
                    <a:lstStyle/>
                    <a:p>
                      <a:pPr indent="0" lvl="0" marL="0" rtl="0" algn="ctr">
                        <a:spcBef>
                          <a:spcPts val="0"/>
                        </a:spcBef>
                        <a:spcAft>
                          <a:spcPts val="0"/>
                        </a:spcAft>
                        <a:buClr>
                          <a:schemeClr val="dk1"/>
                        </a:buClr>
                        <a:buSzPts val="800"/>
                        <a:buFont typeface="Arial"/>
                        <a:buNone/>
                      </a:pPr>
                      <a:r>
                        <a:rPr lang="en" sz="1100">
                          <a:solidFill>
                            <a:schemeClr val="dk1"/>
                          </a:solidFill>
                        </a:rPr>
                        <a:t>WAA at 700 mb and</a:t>
                      </a:r>
                      <a:endParaRPr sz="1100">
                        <a:solidFill>
                          <a:schemeClr val="dk1"/>
                        </a:solidFill>
                      </a:endParaRPr>
                    </a:p>
                    <a:p>
                      <a:pPr indent="0" lvl="0" marL="0" rtl="0" algn="ctr">
                        <a:spcBef>
                          <a:spcPts val="0"/>
                        </a:spcBef>
                        <a:spcAft>
                          <a:spcPts val="0"/>
                        </a:spcAft>
                        <a:buClr>
                          <a:schemeClr val="dk1"/>
                        </a:buClr>
                        <a:buSzPts val="800"/>
                        <a:buFont typeface="Arial"/>
                        <a:buNone/>
                      </a:pPr>
                      <a:r>
                        <a:rPr lang="en" sz="1100">
                          <a:solidFill>
                            <a:schemeClr val="dk1"/>
                          </a:solidFill>
                        </a:rPr>
                        <a:t>neutral temperature advection at 500 mb from MAF. In other words, the eastward advection of an EML.</a:t>
                      </a:r>
                      <a:endParaRPr sz="1100"/>
                    </a:p>
                  </a:txBody>
                  <a:tcPr marT="68575" marB="68575" marR="91425" marL="91425"/>
                </a:tc>
              </a:tr>
              <a:tr h="617200">
                <a:tc>
                  <a:txBody>
                    <a:bodyPr/>
                    <a:lstStyle/>
                    <a:p>
                      <a:pPr indent="0" lvl="0" marL="0" rtl="0" algn="ctr">
                        <a:spcBef>
                          <a:spcPts val="0"/>
                        </a:spcBef>
                        <a:spcAft>
                          <a:spcPts val="0"/>
                        </a:spcAft>
                        <a:buNone/>
                      </a:pPr>
                      <a:r>
                        <a:rPr lang="en" sz="1100"/>
                        <a:t>Lowest 100 mb </a:t>
                      </a:r>
                      <a:endParaRPr sz="1100"/>
                    </a:p>
                    <a:p>
                      <a:pPr indent="0" lvl="0" marL="0" rtl="0" algn="ctr">
                        <a:spcBef>
                          <a:spcPts val="0"/>
                        </a:spcBef>
                        <a:spcAft>
                          <a:spcPts val="0"/>
                        </a:spcAft>
                        <a:buNone/>
                      </a:pPr>
                      <a:r>
                        <a:rPr lang="en" sz="1100"/>
                        <a:t>mean mixing ratio</a:t>
                      </a:r>
                      <a:endParaRPr sz="1100"/>
                    </a:p>
                  </a:txBody>
                  <a:tcPr marT="68575" marB="68575" marR="91425" marL="91425"/>
                </a:tc>
                <a:tc>
                  <a:txBody>
                    <a:bodyPr/>
                    <a:lstStyle/>
                    <a:p>
                      <a:pPr indent="0" lvl="0" marL="0" rtl="0" algn="ctr">
                        <a:spcBef>
                          <a:spcPts val="0"/>
                        </a:spcBef>
                        <a:spcAft>
                          <a:spcPts val="0"/>
                        </a:spcAft>
                        <a:buNone/>
                      </a:pPr>
                      <a:r>
                        <a:rPr lang="en" sz="1100"/>
                        <a:t>Remain about the same</a:t>
                      </a:r>
                      <a:endParaRPr sz="1100"/>
                    </a:p>
                  </a:txBody>
                  <a:tcPr marT="68575" marB="68575" marR="91425" marL="91425"/>
                </a:tc>
                <a:tc>
                  <a:txBody>
                    <a:bodyPr/>
                    <a:lstStyle/>
                    <a:p>
                      <a:pPr indent="0" lvl="0" marL="0" rtl="0" algn="ctr">
                        <a:spcBef>
                          <a:spcPts val="0"/>
                        </a:spcBef>
                        <a:spcAft>
                          <a:spcPts val="0"/>
                        </a:spcAft>
                        <a:buClr>
                          <a:schemeClr val="dk1"/>
                        </a:buClr>
                        <a:buSzPts val="800"/>
                        <a:buFont typeface="Arial"/>
                        <a:buNone/>
                      </a:pPr>
                      <a:r>
                        <a:rPr lang="en" sz="1100">
                          <a:solidFill>
                            <a:schemeClr val="dk1"/>
                          </a:solidFill>
                        </a:rPr>
                        <a:t>Similar moisture content and depth upstream at FWD moving northward towards OUN. This mitigates the effect of vertical mixing as the boundary layer diurnally deepens!</a:t>
                      </a:r>
                      <a:endParaRPr sz="1100"/>
                    </a:p>
                  </a:txBody>
                  <a:tcPr marT="68575" marB="68575" marR="91425" marL="91425"/>
                </a:tc>
              </a:tr>
            </a:tbl>
          </a:graphicData>
        </a:graphic>
      </p:graphicFrame>
      <p:sp>
        <p:nvSpPr>
          <p:cNvPr id="505" name="Google Shape;505;p56"/>
          <p:cNvSpPr txBox="1"/>
          <p:nvPr>
            <p:ph type="title"/>
          </p:nvPr>
        </p:nvSpPr>
        <p:spPr>
          <a:xfrm>
            <a:off x="592775" y="4078153"/>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sz="3000">
                <a:solidFill>
                  <a:srgbClr val="000000"/>
                </a:solidFill>
                <a:latin typeface="Arial"/>
                <a:ea typeface="Arial"/>
                <a:cs typeface="Arial"/>
                <a:sym typeface="Arial"/>
              </a:rPr>
              <a:t>Keep the previous upper-air maps in mind!</a:t>
            </a:r>
            <a:endParaRPr sz="30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57"/>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1966"/>
              <a:buFont typeface="Calibri"/>
              <a:buNone/>
            </a:pPr>
            <a:r>
              <a:rPr lang="en" sz="3000">
                <a:solidFill>
                  <a:srgbClr val="000000"/>
                </a:solidFill>
                <a:latin typeface="Arial"/>
                <a:ea typeface="Arial"/>
                <a:cs typeface="Arial"/>
                <a:sym typeface="Arial"/>
              </a:rPr>
              <a:t>Same day… but now with soundings!</a:t>
            </a:r>
            <a:endParaRPr sz="3000">
              <a:solidFill>
                <a:srgbClr val="000000"/>
              </a:solidFill>
              <a:latin typeface="Arial"/>
              <a:ea typeface="Arial"/>
              <a:cs typeface="Arial"/>
              <a:sym typeface="Arial"/>
            </a:endParaRPr>
          </a:p>
          <a:p>
            <a:pPr indent="0" lvl="0" marL="0" rtl="0" algn="ctr">
              <a:lnSpc>
                <a:spcPct val="100000"/>
              </a:lnSpc>
              <a:spcBef>
                <a:spcPts val="0"/>
              </a:spcBef>
              <a:spcAft>
                <a:spcPts val="0"/>
              </a:spcAft>
              <a:buClr>
                <a:schemeClr val="dk1"/>
              </a:buClr>
              <a:buSzPct val="146666"/>
              <a:buFont typeface="Calibri"/>
              <a:buNone/>
            </a:pPr>
            <a:r>
              <a:rPr lang="en" sz="3000"/>
              <a:t>Expected 12z to 00z changes at OUN</a:t>
            </a:r>
            <a:endParaRPr sz="3000"/>
          </a:p>
        </p:txBody>
      </p:sp>
      <p:graphicFrame>
        <p:nvGraphicFramePr>
          <p:cNvPr id="511" name="Google Shape;511;p57"/>
          <p:cNvGraphicFramePr/>
          <p:nvPr/>
        </p:nvGraphicFramePr>
        <p:xfrm>
          <a:off x="792625" y="12136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676250">
                <a:tc>
                  <a:txBody>
                    <a:bodyPr/>
                    <a:lstStyle/>
                    <a:p>
                      <a:pPr indent="0" lvl="0" marL="0" rtl="0" algn="ctr">
                        <a:spcBef>
                          <a:spcPts val="0"/>
                        </a:spcBef>
                        <a:spcAft>
                          <a:spcPts val="0"/>
                        </a:spcAft>
                        <a:buNone/>
                      </a:pPr>
                      <a:r>
                        <a:rPr lang="en" sz="1100"/>
                        <a:t>700 - 500 mb lapse rates</a:t>
                      </a:r>
                      <a:endParaRPr sz="1100"/>
                    </a:p>
                  </a:txBody>
                  <a:tcPr marT="68575" marB="68575" marR="91425" marL="91425"/>
                </a:tc>
                <a:tc>
                  <a:txBody>
                    <a:bodyPr/>
                    <a:lstStyle/>
                    <a:p>
                      <a:pPr indent="0" lvl="0" marL="0" rtl="0" algn="ctr">
                        <a:spcBef>
                          <a:spcPts val="0"/>
                        </a:spcBef>
                        <a:spcAft>
                          <a:spcPts val="0"/>
                        </a:spcAft>
                        <a:buNone/>
                      </a:pPr>
                      <a:r>
                        <a:rPr lang="en" sz="1100"/>
                        <a:t>Steepen</a:t>
                      </a:r>
                      <a:endParaRPr sz="1100"/>
                    </a:p>
                  </a:txBody>
                  <a:tcPr marT="68575" marB="68575" marR="91425" marL="91425"/>
                </a:tc>
                <a:tc>
                  <a:txBody>
                    <a:bodyPr/>
                    <a:lstStyle/>
                    <a:p>
                      <a:pPr indent="0" lvl="0" marL="0" rtl="0" algn="ctr">
                        <a:spcBef>
                          <a:spcPts val="0"/>
                        </a:spcBef>
                        <a:spcAft>
                          <a:spcPts val="0"/>
                        </a:spcAft>
                        <a:buClr>
                          <a:schemeClr val="dk1"/>
                        </a:buClr>
                        <a:buSzPts val="800"/>
                        <a:buFont typeface="Arial"/>
                        <a:buNone/>
                      </a:pPr>
                      <a:r>
                        <a:rPr lang="en" sz="1100">
                          <a:solidFill>
                            <a:schemeClr val="dk1"/>
                          </a:solidFill>
                        </a:rPr>
                        <a:t>WAA at 700 mb and</a:t>
                      </a:r>
                      <a:endParaRPr sz="1100">
                        <a:solidFill>
                          <a:schemeClr val="dk1"/>
                        </a:solidFill>
                      </a:endParaRPr>
                    </a:p>
                    <a:p>
                      <a:pPr indent="0" lvl="0" marL="0" rtl="0" algn="ctr">
                        <a:spcBef>
                          <a:spcPts val="0"/>
                        </a:spcBef>
                        <a:spcAft>
                          <a:spcPts val="0"/>
                        </a:spcAft>
                        <a:buClr>
                          <a:schemeClr val="dk1"/>
                        </a:buClr>
                        <a:buSzPts val="800"/>
                        <a:buFont typeface="Arial"/>
                        <a:buNone/>
                      </a:pPr>
                      <a:r>
                        <a:rPr lang="en" sz="1100">
                          <a:solidFill>
                            <a:schemeClr val="dk1"/>
                          </a:solidFill>
                        </a:rPr>
                        <a:t>neutral temperature advection at 500 mb from MAF. In other words, the eastward advection of an EML.</a:t>
                      </a:r>
                      <a:endParaRPr sz="1100"/>
                    </a:p>
                  </a:txBody>
                  <a:tcPr marT="68575" marB="68575" marR="91425" marL="91425"/>
                </a:tc>
              </a:tr>
              <a:tr h="617200">
                <a:tc>
                  <a:txBody>
                    <a:bodyPr/>
                    <a:lstStyle/>
                    <a:p>
                      <a:pPr indent="0" lvl="0" marL="0" rtl="0" algn="ctr">
                        <a:spcBef>
                          <a:spcPts val="0"/>
                        </a:spcBef>
                        <a:spcAft>
                          <a:spcPts val="0"/>
                        </a:spcAft>
                        <a:buNone/>
                      </a:pPr>
                      <a:r>
                        <a:rPr lang="en" sz="1100"/>
                        <a:t>Lowest 100 mb </a:t>
                      </a:r>
                      <a:endParaRPr sz="1100"/>
                    </a:p>
                    <a:p>
                      <a:pPr indent="0" lvl="0" marL="0" rtl="0" algn="ctr">
                        <a:spcBef>
                          <a:spcPts val="0"/>
                        </a:spcBef>
                        <a:spcAft>
                          <a:spcPts val="0"/>
                        </a:spcAft>
                        <a:buNone/>
                      </a:pPr>
                      <a:r>
                        <a:rPr lang="en" sz="1100"/>
                        <a:t>mean mixing ratio</a:t>
                      </a:r>
                      <a:endParaRPr sz="1100"/>
                    </a:p>
                  </a:txBody>
                  <a:tcPr marT="68575" marB="68575" marR="91425" marL="91425"/>
                </a:tc>
                <a:tc>
                  <a:txBody>
                    <a:bodyPr/>
                    <a:lstStyle/>
                    <a:p>
                      <a:pPr indent="0" lvl="0" marL="0" rtl="0" algn="ctr">
                        <a:spcBef>
                          <a:spcPts val="0"/>
                        </a:spcBef>
                        <a:spcAft>
                          <a:spcPts val="0"/>
                        </a:spcAft>
                        <a:buNone/>
                      </a:pPr>
                      <a:r>
                        <a:rPr lang="en" sz="1100"/>
                        <a:t>Remain about the same</a:t>
                      </a:r>
                      <a:endParaRPr sz="1100"/>
                    </a:p>
                  </a:txBody>
                  <a:tcPr marT="68575" marB="68575" marR="91425" marL="91425"/>
                </a:tc>
                <a:tc>
                  <a:txBody>
                    <a:bodyPr/>
                    <a:lstStyle/>
                    <a:p>
                      <a:pPr indent="0" lvl="0" marL="0" rtl="0" algn="ctr">
                        <a:spcBef>
                          <a:spcPts val="0"/>
                        </a:spcBef>
                        <a:spcAft>
                          <a:spcPts val="0"/>
                        </a:spcAft>
                        <a:buClr>
                          <a:schemeClr val="dk1"/>
                        </a:buClr>
                        <a:buSzPts val="800"/>
                        <a:buFont typeface="Arial"/>
                        <a:buNone/>
                      </a:pPr>
                      <a:r>
                        <a:rPr lang="en" sz="1100">
                          <a:solidFill>
                            <a:schemeClr val="dk1"/>
                          </a:solidFill>
                        </a:rPr>
                        <a:t>Similar moisture content and depth upstream at FWD moving northward towards OUN. This mitigates the effect of vertical mixing as the boundary layer diurnally deepens!</a:t>
                      </a:r>
                      <a:endParaRPr sz="1100"/>
                    </a:p>
                  </a:txBody>
                  <a:tcPr marT="68575" marB="68575" marR="91425" marL="91425"/>
                </a:tc>
              </a:tr>
            </a:tbl>
          </a:graphicData>
        </a:graphic>
      </p:graphicFrame>
      <p:sp>
        <p:nvSpPr>
          <p:cNvPr id="512" name="Google Shape;512;p57"/>
          <p:cNvSpPr txBox="1"/>
          <p:nvPr>
            <p:ph type="title"/>
          </p:nvPr>
        </p:nvSpPr>
        <p:spPr>
          <a:xfrm>
            <a:off x="544975" y="3682253"/>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60"/>
              <a:buFont typeface="Calibri"/>
              <a:buNone/>
            </a:pPr>
            <a:r>
              <a:rPr lang="en" sz="2400">
                <a:solidFill>
                  <a:srgbClr val="000000"/>
                </a:solidFill>
              </a:rPr>
              <a:t>Steepening mid-level lapse rates while maintaining rich boundary-layer moisture will increase buoyancy!</a:t>
            </a:r>
            <a:r>
              <a:rPr lang="en" sz="2400">
                <a:solidFill>
                  <a:srgbClr val="000000"/>
                </a:solidFill>
                <a:latin typeface="Arial"/>
                <a:ea typeface="Arial"/>
                <a:cs typeface="Arial"/>
                <a:sym typeface="Arial"/>
              </a:rPr>
              <a:t>   </a:t>
            </a:r>
            <a:endParaRPr sz="24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58"/>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Concepts -&gt; Discussion</a:t>
            </a:r>
            <a:endParaRPr/>
          </a:p>
        </p:txBody>
      </p:sp>
      <p:graphicFrame>
        <p:nvGraphicFramePr>
          <p:cNvPr id="518" name="Google Shape;518;p58"/>
          <p:cNvGraphicFramePr/>
          <p:nvPr/>
        </p:nvGraphicFramePr>
        <p:xfrm>
          <a:off x="792625" y="12136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a:txBody>
                    <a:bodyPr/>
                    <a:lstStyle/>
                    <a:p>
                      <a:pPr indent="0" lvl="0" marL="0" rtl="0" algn="ctr">
                        <a:spcBef>
                          <a:spcPts val="0"/>
                        </a:spcBef>
                        <a:spcAft>
                          <a:spcPts val="0"/>
                        </a:spcAft>
                        <a:buNone/>
                      </a:pPr>
                      <a:r>
                        <a:rPr b="1" lang="en" sz="1100">
                          <a:solidFill>
                            <a:srgbClr val="0000FF"/>
                          </a:solidFill>
                        </a:rPr>
                        <a:t>Feature/Ingredient</a:t>
                      </a:r>
                      <a:endParaRPr b="1" sz="1100">
                        <a:solidFill>
                          <a:srgbClr val="00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9900FF"/>
                          </a:solidFill>
                        </a:rPr>
                        <a:t>Expected Change</a:t>
                      </a:r>
                      <a:endParaRPr b="1" sz="1100">
                        <a:solidFill>
                          <a:srgbClr val="99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38761D"/>
                          </a:solidFill>
                        </a:rPr>
                        <a:t>Why?</a:t>
                      </a:r>
                      <a:endParaRPr b="1" sz="1100">
                        <a:solidFill>
                          <a:srgbClr val="38761D"/>
                        </a:solidFill>
                      </a:endParaRPr>
                    </a:p>
                  </a:txBody>
                  <a:tcPr marT="68575" marB="68575" marR="91425" marL="91425">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700 - 500 mb lapse rates</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Steepen</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WAA at 700 mb and</a:t>
                      </a:r>
                      <a:endParaRPr sz="1100"/>
                    </a:p>
                    <a:p>
                      <a:pPr indent="0" lvl="0" marL="0" rtl="0" algn="ctr">
                        <a:spcBef>
                          <a:spcPts val="0"/>
                        </a:spcBef>
                        <a:spcAft>
                          <a:spcPts val="0"/>
                        </a:spcAft>
                        <a:buNone/>
                      </a:pPr>
                      <a:r>
                        <a:rPr lang="en" sz="1100"/>
                        <a:t>neutral temperature advection at 500 mb from MAF. In other words, the eastward advection of an EML.</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519" name="Google Shape;519;p58"/>
          <p:cNvGraphicFramePr/>
          <p:nvPr/>
        </p:nvGraphicFramePr>
        <p:xfrm>
          <a:off x="792625" y="29281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gridSpan="3">
                  <a:txBody>
                    <a:bodyPr/>
                    <a:lstStyle/>
                    <a:p>
                      <a:pPr indent="0" lvl="0" marL="0" rtl="0" algn="ctr">
                        <a:spcBef>
                          <a:spcPts val="0"/>
                        </a:spcBef>
                        <a:spcAft>
                          <a:spcPts val="0"/>
                        </a:spcAft>
                        <a:buNone/>
                      </a:pPr>
                      <a:r>
                        <a:rPr b="1" lang="en" sz="1400"/>
                        <a:t>Discussion Sentence(s)</a:t>
                      </a:r>
                      <a:endParaRPr b="1" sz="1400"/>
                    </a:p>
                  </a:txBody>
                  <a:tcPr marT="68575" marB="68575" marR="91425" marL="91425"/>
                </a:tc>
                <a:tc hMerge="1"/>
                <a:tc hMerge="1"/>
              </a:tr>
              <a:tr h="777225">
                <a:tc gridSpan="3">
                  <a:txBody>
                    <a:bodyPr/>
                    <a:lstStyle/>
                    <a:p>
                      <a:pPr indent="0" lvl="0" marL="0" rtl="0" algn="ctr">
                        <a:spcBef>
                          <a:spcPts val="0"/>
                        </a:spcBef>
                        <a:spcAft>
                          <a:spcPts val="0"/>
                        </a:spcAft>
                        <a:buClr>
                          <a:schemeClr val="dk1"/>
                        </a:buClr>
                        <a:buSzPts val="800"/>
                        <a:buFont typeface="Arial"/>
                        <a:buNone/>
                      </a:pPr>
                      <a:r>
                        <a:rPr lang="en" sz="1400">
                          <a:solidFill>
                            <a:schemeClr val="hlink"/>
                          </a:solidFill>
                        </a:rPr>
                        <a:t>Morning regional soundings show steep mid-level lapse rates within an EML over west TX and SW KS </a:t>
                      </a:r>
                      <a:r>
                        <a:rPr lang="en" sz="1400">
                          <a:solidFill>
                            <a:srgbClr val="6AA84F"/>
                          </a:solidFill>
                        </a:rPr>
                        <a:t>that will likely overspread into OK and central KS within a west/southwesterly flow regime within the 700-500 mb layer.</a:t>
                      </a:r>
                      <a:r>
                        <a:rPr lang="en" sz="1400">
                          <a:solidFill>
                            <a:schemeClr val="hlink"/>
                          </a:solidFill>
                        </a:rPr>
                        <a:t> </a:t>
                      </a:r>
                      <a:r>
                        <a:rPr lang="en" sz="1400">
                          <a:solidFill>
                            <a:srgbClr val="9900FF"/>
                          </a:solidFill>
                        </a:rPr>
                        <a:t>This will likely result in steepening lapse rates over OK by 00Z. </a:t>
                      </a:r>
                      <a:endParaRPr sz="1700">
                        <a:solidFill>
                          <a:srgbClr val="9900FF"/>
                        </a:solidFill>
                      </a:endParaRPr>
                    </a:p>
                  </a:txBody>
                  <a:tcPr marT="68575" marB="68575" marR="91425" marL="91425"/>
                </a:tc>
                <a:tc hMerge="1"/>
                <a:tc hMerge="1"/>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59"/>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Concepts -&gt; Discussion</a:t>
            </a:r>
            <a:endParaRPr/>
          </a:p>
        </p:txBody>
      </p:sp>
      <p:graphicFrame>
        <p:nvGraphicFramePr>
          <p:cNvPr id="525" name="Google Shape;525;p59"/>
          <p:cNvGraphicFramePr/>
          <p:nvPr/>
        </p:nvGraphicFramePr>
        <p:xfrm>
          <a:off x="792625" y="12136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a:txBody>
                    <a:bodyPr/>
                    <a:lstStyle/>
                    <a:p>
                      <a:pPr indent="0" lvl="0" marL="0" rtl="0" algn="ctr">
                        <a:spcBef>
                          <a:spcPts val="0"/>
                        </a:spcBef>
                        <a:spcAft>
                          <a:spcPts val="0"/>
                        </a:spcAft>
                        <a:buNone/>
                      </a:pPr>
                      <a:r>
                        <a:rPr b="1" lang="en" sz="1100">
                          <a:solidFill>
                            <a:srgbClr val="0000FF"/>
                          </a:solidFill>
                        </a:rPr>
                        <a:t>Feature/Ingredient</a:t>
                      </a:r>
                      <a:endParaRPr b="1" sz="1100">
                        <a:solidFill>
                          <a:srgbClr val="00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9900FF"/>
                          </a:solidFill>
                        </a:rPr>
                        <a:t>Expected Change</a:t>
                      </a:r>
                      <a:endParaRPr b="1" sz="1100">
                        <a:solidFill>
                          <a:srgbClr val="99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38761D"/>
                          </a:solidFill>
                        </a:rPr>
                        <a:t>Why?</a:t>
                      </a:r>
                      <a:endParaRPr b="1" sz="1100">
                        <a:solidFill>
                          <a:srgbClr val="38761D"/>
                        </a:solidFill>
                      </a:endParaRPr>
                    </a:p>
                  </a:txBody>
                  <a:tcPr marT="68575" marB="68575" marR="91425" marL="91425">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Lowest 100 mb </a:t>
                      </a:r>
                      <a:endParaRPr sz="1100"/>
                    </a:p>
                    <a:p>
                      <a:pPr indent="0" lvl="0" marL="0" rtl="0" algn="ctr">
                        <a:spcBef>
                          <a:spcPts val="0"/>
                        </a:spcBef>
                        <a:spcAft>
                          <a:spcPts val="0"/>
                        </a:spcAft>
                        <a:buNone/>
                      </a:pPr>
                      <a:r>
                        <a:rPr lang="en" sz="1100"/>
                        <a:t>mean mixing ratio</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Remain about the same</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800"/>
                        <a:buFont typeface="Arial"/>
                        <a:buNone/>
                      </a:pPr>
                      <a:r>
                        <a:rPr lang="en" sz="1100">
                          <a:solidFill>
                            <a:schemeClr val="dk1"/>
                          </a:solidFill>
                        </a:rPr>
                        <a:t>Similar moisture content and depth upstream at FWD moving northward towards OUN. This mitigates the effect of vertical mixing as the boundary layer diurnally deepens!</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526" name="Google Shape;526;p59"/>
          <p:cNvGraphicFramePr/>
          <p:nvPr/>
        </p:nvGraphicFramePr>
        <p:xfrm>
          <a:off x="792625" y="29281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gridSpan="3">
                  <a:txBody>
                    <a:bodyPr/>
                    <a:lstStyle/>
                    <a:p>
                      <a:pPr indent="0" lvl="0" marL="0" rtl="0" algn="ctr">
                        <a:spcBef>
                          <a:spcPts val="0"/>
                        </a:spcBef>
                        <a:spcAft>
                          <a:spcPts val="0"/>
                        </a:spcAft>
                        <a:buNone/>
                      </a:pPr>
                      <a:r>
                        <a:rPr b="1" lang="en" sz="1400"/>
                        <a:t>Discussion Sentence(s)</a:t>
                      </a:r>
                      <a:endParaRPr b="1" sz="1400"/>
                    </a:p>
                  </a:txBody>
                  <a:tcPr marT="68575" marB="68575" marR="91425" marL="91425"/>
                </a:tc>
                <a:tc hMerge="1"/>
                <a:tc hMerge="1"/>
              </a:tr>
              <a:tr h="777225">
                <a:tc gridSpan="3">
                  <a:txBody>
                    <a:bodyPr/>
                    <a:lstStyle/>
                    <a:p>
                      <a:pPr indent="0" lvl="0" marL="0" rtl="0" algn="ctr">
                        <a:spcBef>
                          <a:spcPts val="0"/>
                        </a:spcBef>
                        <a:spcAft>
                          <a:spcPts val="0"/>
                        </a:spcAft>
                        <a:buNone/>
                      </a:pPr>
                      <a:r>
                        <a:t/>
                      </a:r>
                      <a:endParaRPr sz="1400">
                        <a:solidFill>
                          <a:srgbClr val="38761D"/>
                        </a:solidFill>
                      </a:endParaRPr>
                    </a:p>
                  </a:txBody>
                  <a:tcPr marT="68575" marB="68575" marR="91425" marL="91425"/>
                </a:tc>
                <a:tc hMerge="1"/>
                <a:tc hMerge="1"/>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32" name="Google Shape;532;p6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33" name="Google Shape;533;p6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61"/>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Concepts -&gt; Discussion</a:t>
            </a:r>
            <a:endParaRPr/>
          </a:p>
        </p:txBody>
      </p:sp>
      <p:graphicFrame>
        <p:nvGraphicFramePr>
          <p:cNvPr id="539" name="Google Shape;539;p61"/>
          <p:cNvGraphicFramePr/>
          <p:nvPr/>
        </p:nvGraphicFramePr>
        <p:xfrm>
          <a:off x="792625" y="12136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a:txBody>
                    <a:bodyPr/>
                    <a:lstStyle/>
                    <a:p>
                      <a:pPr indent="0" lvl="0" marL="0" rtl="0" algn="ctr">
                        <a:spcBef>
                          <a:spcPts val="0"/>
                        </a:spcBef>
                        <a:spcAft>
                          <a:spcPts val="0"/>
                        </a:spcAft>
                        <a:buNone/>
                      </a:pPr>
                      <a:r>
                        <a:rPr b="1" lang="en" sz="1100">
                          <a:solidFill>
                            <a:srgbClr val="0000FF"/>
                          </a:solidFill>
                        </a:rPr>
                        <a:t>Feature/Ingredient</a:t>
                      </a:r>
                      <a:endParaRPr b="1" sz="1100">
                        <a:solidFill>
                          <a:srgbClr val="00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9900FF"/>
                          </a:solidFill>
                        </a:rPr>
                        <a:t>Expected Change</a:t>
                      </a:r>
                      <a:endParaRPr b="1" sz="1100">
                        <a:solidFill>
                          <a:srgbClr val="99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38761D"/>
                          </a:solidFill>
                        </a:rPr>
                        <a:t>Why?</a:t>
                      </a:r>
                      <a:endParaRPr b="1" sz="1100">
                        <a:solidFill>
                          <a:srgbClr val="38761D"/>
                        </a:solidFill>
                      </a:endParaRPr>
                    </a:p>
                  </a:txBody>
                  <a:tcPr marT="68575" marB="68575" marR="91425" marL="91425">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Lowest 100 mb </a:t>
                      </a:r>
                      <a:endParaRPr sz="1100"/>
                    </a:p>
                    <a:p>
                      <a:pPr indent="0" lvl="0" marL="0" rtl="0" algn="ctr">
                        <a:spcBef>
                          <a:spcPts val="0"/>
                        </a:spcBef>
                        <a:spcAft>
                          <a:spcPts val="0"/>
                        </a:spcAft>
                        <a:buNone/>
                      </a:pPr>
                      <a:r>
                        <a:rPr lang="en" sz="1100"/>
                        <a:t>mean mixing ratio</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t>Remain about the same</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800"/>
                        <a:buFont typeface="Arial"/>
                        <a:buNone/>
                      </a:pPr>
                      <a:r>
                        <a:rPr lang="en" sz="1100">
                          <a:solidFill>
                            <a:schemeClr val="dk1"/>
                          </a:solidFill>
                        </a:rPr>
                        <a:t>Similar moisture content and depth upstream at FWD moving northward towards OUN. This mitigates the effect of vertical mixing as the boundary layer diurnally deepens!</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540" name="Google Shape;540;p61"/>
          <p:cNvGraphicFramePr/>
          <p:nvPr/>
        </p:nvGraphicFramePr>
        <p:xfrm>
          <a:off x="792625" y="29281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gridSpan="3">
                  <a:txBody>
                    <a:bodyPr/>
                    <a:lstStyle/>
                    <a:p>
                      <a:pPr indent="0" lvl="0" marL="0" rtl="0" algn="ctr">
                        <a:spcBef>
                          <a:spcPts val="0"/>
                        </a:spcBef>
                        <a:spcAft>
                          <a:spcPts val="0"/>
                        </a:spcAft>
                        <a:buNone/>
                      </a:pPr>
                      <a:r>
                        <a:rPr b="1" lang="en" sz="1400"/>
                        <a:t>Discussion Sentence(s)</a:t>
                      </a:r>
                      <a:endParaRPr b="1" sz="1400"/>
                    </a:p>
                  </a:txBody>
                  <a:tcPr marT="68575" marB="68575" marR="91425" marL="91425"/>
                </a:tc>
                <a:tc hMerge="1"/>
                <a:tc hMerge="1"/>
              </a:tr>
              <a:tr h="777225">
                <a:tc gridSpan="3">
                  <a:txBody>
                    <a:bodyPr/>
                    <a:lstStyle/>
                    <a:p>
                      <a:pPr indent="0" lvl="0" marL="0" rtl="0" algn="ctr">
                        <a:spcBef>
                          <a:spcPts val="0"/>
                        </a:spcBef>
                        <a:spcAft>
                          <a:spcPts val="0"/>
                        </a:spcAft>
                        <a:buNone/>
                      </a:pPr>
                      <a:r>
                        <a:rPr lang="en" sz="1400">
                          <a:solidFill>
                            <a:srgbClr val="0000FF"/>
                          </a:solidFill>
                        </a:rPr>
                        <a:t>The 12Z OUN sounding reveals a deep, saturated boundary-layer. </a:t>
                      </a:r>
                      <a:r>
                        <a:rPr lang="en" sz="1400">
                          <a:solidFill>
                            <a:srgbClr val="38761D"/>
                          </a:solidFill>
                        </a:rPr>
                        <a:t>Overcast skies, coupled with continued warm air advection within the lowest 3 km, may hinder diurnal heating and boundary layer mixing to a degree,</a:t>
                      </a:r>
                      <a:r>
                        <a:rPr lang="en" sz="1400">
                          <a:solidFill>
                            <a:srgbClr val="0000FF"/>
                          </a:solidFill>
                        </a:rPr>
                        <a:t> </a:t>
                      </a:r>
                      <a:r>
                        <a:rPr lang="en" sz="1400">
                          <a:solidFill>
                            <a:srgbClr val="9900FF"/>
                          </a:solidFill>
                        </a:rPr>
                        <a:t>which will help maintain low-level moisture through the day.</a:t>
                      </a:r>
                      <a:r>
                        <a:rPr lang="en" sz="1400">
                          <a:solidFill>
                            <a:srgbClr val="0000FF"/>
                          </a:solidFill>
                        </a:rPr>
                        <a:t> </a:t>
                      </a:r>
                      <a:r>
                        <a:rPr lang="en" sz="1400">
                          <a:solidFill>
                            <a:srgbClr val="38761D"/>
                          </a:solidFill>
                        </a:rPr>
                        <a:t>Any vertical mixing of moisture that does occur will likely be replenished by ample boundary-layer moisture noted in the upstream FWD sounding.</a:t>
                      </a:r>
                      <a:endParaRPr sz="1400">
                        <a:solidFill>
                          <a:srgbClr val="38761D"/>
                        </a:solidFill>
                      </a:endParaRPr>
                    </a:p>
                  </a:txBody>
                  <a:tcPr marT="68575" marB="68575" marR="91425" marL="91425"/>
                </a:tc>
                <a:tc hMerge="1"/>
                <a:tc hMerge="1"/>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62"/>
          <p:cNvSpPr txBox="1"/>
          <p:nvPr/>
        </p:nvSpPr>
        <p:spPr>
          <a:xfrm>
            <a:off x="0" y="1056413"/>
            <a:ext cx="9063000" cy="4279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a:p>
          <a:p>
            <a:pPr indent="0" lvl="0" marL="0" rtl="0" algn="ctr">
              <a:spcBef>
                <a:spcPts val="0"/>
              </a:spcBef>
              <a:spcAft>
                <a:spcPts val="0"/>
              </a:spcAft>
              <a:buNone/>
            </a:pPr>
            <a:r>
              <a:t/>
            </a:r>
            <a:endParaRPr>
              <a:solidFill>
                <a:srgbClr val="0000FF"/>
              </a:solidFill>
            </a:endParaRPr>
          </a:p>
          <a:p>
            <a:pPr indent="0" lvl="0" marL="0" rtl="0" algn="ctr">
              <a:spcBef>
                <a:spcPts val="0"/>
              </a:spcBef>
              <a:spcAft>
                <a:spcPts val="0"/>
              </a:spcAft>
              <a:buNone/>
            </a:pPr>
            <a:r>
              <a:rPr lang="en">
                <a:solidFill>
                  <a:srgbClr val="980000"/>
                </a:solidFill>
              </a:rPr>
              <a:t>12Z Sounding analysis suggests that the convective environment should become more favorable for severe convection across central OK by 00Z as instability increases.</a:t>
            </a:r>
            <a:endParaRPr>
              <a:solidFill>
                <a:srgbClr val="980000"/>
              </a:solidFill>
            </a:endParaRPr>
          </a:p>
          <a:p>
            <a:pPr indent="0" lvl="0" marL="0" rtl="0" algn="ctr">
              <a:spcBef>
                <a:spcPts val="0"/>
              </a:spcBef>
              <a:spcAft>
                <a:spcPts val="0"/>
              </a:spcAft>
              <a:buNone/>
            </a:pPr>
            <a:r>
              <a:t/>
            </a:r>
            <a:endParaRPr>
              <a:solidFill>
                <a:srgbClr val="980000"/>
              </a:solidFill>
            </a:endParaRPr>
          </a:p>
          <a:p>
            <a:pPr indent="0" lvl="0" marL="0" rtl="0" algn="ctr">
              <a:spcBef>
                <a:spcPts val="0"/>
              </a:spcBef>
              <a:spcAft>
                <a:spcPts val="0"/>
              </a:spcAft>
              <a:buNone/>
            </a:pPr>
            <a:r>
              <a:rPr lang="en">
                <a:solidFill>
                  <a:srgbClr val="0000FF"/>
                </a:solidFill>
              </a:rPr>
              <a:t>Morning regional soundings show steep mid-level lapse rates within an EML over west TX and SW KS </a:t>
            </a:r>
            <a:r>
              <a:rPr lang="en">
                <a:solidFill>
                  <a:srgbClr val="6AA84F"/>
                </a:solidFill>
              </a:rPr>
              <a:t>that will likely overspread into OK and central KS within a west/southwesterly flow regime within the 700-500 mb layer.</a:t>
            </a:r>
            <a:r>
              <a:rPr lang="en">
                <a:solidFill>
                  <a:srgbClr val="0000FF"/>
                </a:solidFill>
              </a:rPr>
              <a:t> </a:t>
            </a:r>
            <a:r>
              <a:rPr lang="en">
                <a:solidFill>
                  <a:srgbClr val="9900FF"/>
                </a:solidFill>
              </a:rPr>
              <a:t>This will likely result in steepening lapse rates over OK by 00Z. </a:t>
            </a:r>
            <a:endParaRPr>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rPr lang="en">
                <a:solidFill>
                  <a:srgbClr val="0000FF"/>
                </a:solidFill>
              </a:rPr>
              <a:t>The 12Z OUN sounding reveals a deep, saturated boundary-layer. </a:t>
            </a:r>
            <a:r>
              <a:rPr lang="en">
                <a:solidFill>
                  <a:srgbClr val="38761D"/>
                </a:solidFill>
              </a:rPr>
              <a:t>Overcast skies, coupled with continued warm air advection within the lowest 3 km, may hinder diurnal heating and boundary layer mixing to a degree,</a:t>
            </a:r>
            <a:r>
              <a:rPr lang="en">
                <a:solidFill>
                  <a:srgbClr val="0000FF"/>
                </a:solidFill>
              </a:rPr>
              <a:t> </a:t>
            </a:r>
            <a:r>
              <a:rPr lang="en">
                <a:solidFill>
                  <a:srgbClr val="9900FF"/>
                </a:solidFill>
              </a:rPr>
              <a:t>which will help maintain low-level moisture through the day.</a:t>
            </a:r>
            <a:r>
              <a:rPr lang="en">
                <a:solidFill>
                  <a:srgbClr val="0000FF"/>
                </a:solidFill>
              </a:rPr>
              <a:t> </a:t>
            </a:r>
            <a:r>
              <a:rPr lang="en">
                <a:solidFill>
                  <a:srgbClr val="38761D"/>
                </a:solidFill>
              </a:rPr>
              <a:t>Any vertical mixing of moisture that does occur will likely be replenished by ample boundary-layer moisture noted in the upstream FWD sounding.</a:t>
            </a:r>
            <a:endParaRPr b="1">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rPr lang="en">
                <a:solidFill>
                  <a:srgbClr val="980000"/>
                </a:solidFill>
              </a:rPr>
              <a:t>The combination of steepening lapse rates atop ample boundary-layer moisture will help increase instability by late afternoon. </a:t>
            </a:r>
            <a:endParaRPr>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t/>
            </a:r>
            <a:endParaRPr>
              <a:solidFill>
                <a:srgbClr val="38761D"/>
              </a:solidFill>
            </a:endParaRPr>
          </a:p>
          <a:p>
            <a:pPr indent="0" lvl="0" marL="0" rtl="0" algn="ctr">
              <a:spcBef>
                <a:spcPts val="0"/>
              </a:spcBef>
              <a:spcAft>
                <a:spcPts val="0"/>
              </a:spcAft>
              <a:buNone/>
            </a:pPr>
            <a:r>
              <a:t/>
            </a:r>
            <a:endParaRPr>
              <a:solidFill>
                <a:schemeClr val="dk1"/>
              </a:solidFill>
            </a:endParaRPr>
          </a:p>
        </p:txBody>
      </p:sp>
      <p:sp>
        <p:nvSpPr>
          <p:cNvPr id="547" name="Google Shape;547;p62"/>
          <p:cNvSpPr txBox="1"/>
          <p:nvPr>
            <p:ph type="ctrTitle"/>
          </p:nvPr>
        </p:nvSpPr>
        <p:spPr>
          <a:xfrm>
            <a:off x="0" y="-21781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3600" u="sng"/>
              <a:t>Our Sounding-Based Discussion</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nvSpPr>
        <p:spPr>
          <a:xfrm>
            <a:off x="0" y="155875"/>
            <a:ext cx="91440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solidFill>
                  <a:schemeClr val="dk1"/>
                </a:solidFill>
                <a:latin typeface="Calibri"/>
                <a:ea typeface="Calibri"/>
                <a:cs typeface="Calibri"/>
                <a:sym typeface="Calibri"/>
              </a:rPr>
              <a:t>Graphics are great, but they can’t convey all of the forecast information</a:t>
            </a:r>
            <a:endParaRPr b="1" sz="23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pic>
        <p:nvPicPr>
          <p:cNvPr id="99" name="Google Shape;99;p18"/>
          <p:cNvPicPr preferRelativeResize="0"/>
          <p:nvPr/>
        </p:nvPicPr>
        <p:blipFill>
          <a:blip r:embed="rId3">
            <a:alphaModFix/>
          </a:blip>
          <a:stretch>
            <a:fillRect/>
          </a:stretch>
        </p:blipFill>
        <p:spPr>
          <a:xfrm>
            <a:off x="2768975" y="1211850"/>
            <a:ext cx="6164372" cy="3470475"/>
          </a:xfrm>
          <a:prstGeom prst="rect">
            <a:avLst/>
          </a:prstGeom>
          <a:noFill/>
          <a:ln>
            <a:noFill/>
          </a:ln>
        </p:spPr>
      </p:pic>
      <p:sp>
        <p:nvSpPr>
          <p:cNvPr id="100" name="Google Shape;100;p18"/>
          <p:cNvSpPr txBox="1"/>
          <p:nvPr/>
        </p:nvSpPr>
        <p:spPr>
          <a:xfrm>
            <a:off x="30950" y="1593325"/>
            <a:ext cx="2232300" cy="2986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All of this text is needed to just explain the SPC Convective Outlook Graphic.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We can’t expect the public to know these details or the nuance of each forecast.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This nuance is best conveyed via the forecast discussion.</a:t>
            </a:r>
            <a:endParaRPr/>
          </a:p>
        </p:txBody>
      </p:sp>
      <p:cxnSp>
        <p:nvCxnSpPr>
          <p:cNvPr id="101" name="Google Shape;101;p18"/>
          <p:cNvCxnSpPr/>
          <p:nvPr/>
        </p:nvCxnSpPr>
        <p:spPr>
          <a:xfrm>
            <a:off x="2150225" y="2018725"/>
            <a:ext cx="456300" cy="301800"/>
          </a:xfrm>
          <a:prstGeom prst="straightConnector1">
            <a:avLst/>
          </a:prstGeom>
          <a:noFill/>
          <a:ln cap="flat" cmpd="sng" w="38100">
            <a:solidFill>
              <a:schemeClr val="dk1"/>
            </a:solidFill>
            <a:prstDash val="solid"/>
            <a:round/>
            <a:headEnd len="med" w="med" type="none"/>
            <a:tailEnd len="med" w="med" type="triangle"/>
          </a:ln>
        </p:spPr>
      </p:cxn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63"/>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1966"/>
              <a:buFont typeface="Calibri"/>
              <a:buNone/>
            </a:pPr>
            <a:r>
              <a:rPr lang="en" sz="3000">
                <a:solidFill>
                  <a:srgbClr val="000000"/>
                </a:solidFill>
                <a:latin typeface="Arial"/>
                <a:ea typeface="Arial"/>
                <a:cs typeface="Arial"/>
                <a:sym typeface="Arial"/>
              </a:rPr>
              <a:t>Same day… but now with satellite!</a:t>
            </a:r>
            <a:endParaRPr sz="3000">
              <a:solidFill>
                <a:srgbClr val="000000"/>
              </a:solidFill>
              <a:latin typeface="Arial"/>
              <a:ea typeface="Arial"/>
              <a:cs typeface="Arial"/>
              <a:sym typeface="Arial"/>
            </a:endParaRPr>
          </a:p>
          <a:p>
            <a:pPr indent="0" lvl="0" marL="0" rtl="0" algn="ctr">
              <a:lnSpc>
                <a:spcPct val="100000"/>
              </a:lnSpc>
              <a:spcBef>
                <a:spcPts val="0"/>
              </a:spcBef>
              <a:spcAft>
                <a:spcPts val="0"/>
              </a:spcAft>
              <a:buClr>
                <a:schemeClr val="dk1"/>
              </a:buClr>
              <a:buSzPct val="146666"/>
              <a:buFont typeface="Calibri"/>
              <a:buNone/>
            </a:pPr>
            <a:r>
              <a:rPr lang="en" sz="3000"/>
              <a:t>Expected 12z to 00z changes for OK and KS</a:t>
            </a:r>
            <a:endParaRPr sz="3000"/>
          </a:p>
        </p:txBody>
      </p:sp>
      <p:graphicFrame>
        <p:nvGraphicFramePr>
          <p:cNvPr id="553" name="Google Shape;553;p63"/>
          <p:cNvGraphicFramePr/>
          <p:nvPr/>
        </p:nvGraphicFramePr>
        <p:xfrm>
          <a:off x="792625" y="12136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Cloud Cover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r h="617200">
                <a:tc>
                  <a:txBody>
                    <a:bodyPr/>
                    <a:lstStyle/>
                    <a:p>
                      <a:pPr indent="0" lvl="0" marL="0" rtl="0" algn="ctr">
                        <a:spcBef>
                          <a:spcPts val="0"/>
                        </a:spcBef>
                        <a:spcAft>
                          <a:spcPts val="0"/>
                        </a:spcAft>
                        <a:buNone/>
                      </a:pPr>
                      <a:r>
                        <a:rPr lang="en" sz="1100"/>
                        <a:t>Diurnal Heating Efficiency</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bl>
          </a:graphicData>
        </a:graphic>
      </p:graphicFrame>
      <p:sp>
        <p:nvSpPr>
          <p:cNvPr id="554" name="Google Shape;554;p63"/>
          <p:cNvSpPr txBox="1"/>
          <p:nvPr>
            <p:ph type="title"/>
          </p:nvPr>
        </p:nvSpPr>
        <p:spPr>
          <a:xfrm>
            <a:off x="592775" y="3620953"/>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sz="3000">
                <a:solidFill>
                  <a:srgbClr val="000000"/>
                </a:solidFill>
                <a:latin typeface="Arial"/>
                <a:ea typeface="Arial"/>
                <a:cs typeface="Arial"/>
                <a:sym typeface="Arial"/>
              </a:rPr>
              <a:t>Keep the previous data in mind!</a:t>
            </a:r>
            <a:endParaRPr sz="30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pic>
        <p:nvPicPr>
          <p:cNvPr descr="Loading..." id="560" name="Google Shape;560;p64"/>
          <p:cNvPicPr preferRelativeResize="0"/>
          <p:nvPr/>
        </p:nvPicPr>
        <p:blipFill>
          <a:blip r:embed="rId3">
            <a:alphaModFix/>
          </a:blip>
          <a:stretch>
            <a:fillRect/>
          </a:stretch>
        </p:blipFill>
        <p:spPr>
          <a:xfrm>
            <a:off x="0" y="0"/>
            <a:ext cx="6858000" cy="5143500"/>
          </a:xfrm>
          <a:prstGeom prst="rect">
            <a:avLst/>
          </a:prstGeom>
          <a:noFill/>
          <a:ln>
            <a:noFill/>
          </a:ln>
        </p:spPr>
      </p:pic>
      <p:sp>
        <p:nvSpPr>
          <p:cNvPr id="561" name="Google Shape;561;p64"/>
          <p:cNvSpPr txBox="1"/>
          <p:nvPr/>
        </p:nvSpPr>
        <p:spPr>
          <a:xfrm>
            <a:off x="2441150" y="290944"/>
            <a:ext cx="2011800" cy="400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12:45 Z Visible</a:t>
            </a:r>
            <a:endParaRPr>
              <a:latin typeface="Calibri"/>
              <a:ea typeface="Calibri"/>
              <a:cs typeface="Calibri"/>
              <a:sym typeface="Calibri"/>
            </a:endParaRPr>
          </a:p>
        </p:txBody>
      </p:sp>
      <p:cxnSp>
        <p:nvCxnSpPr>
          <p:cNvPr id="562" name="Google Shape;562;p64"/>
          <p:cNvCxnSpPr>
            <a:stCxn id="563" idx="1"/>
          </p:cNvCxnSpPr>
          <p:nvPr/>
        </p:nvCxnSpPr>
        <p:spPr>
          <a:xfrm rot="10800000">
            <a:off x="3135275" y="2930119"/>
            <a:ext cx="1920900" cy="497400"/>
          </a:xfrm>
          <a:prstGeom prst="straightConnector1">
            <a:avLst/>
          </a:prstGeom>
          <a:noFill/>
          <a:ln cap="flat" cmpd="sng" w="19050">
            <a:solidFill>
              <a:srgbClr val="FFFFFF"/>
            </a:solidFill>
            <a:prstDash val="solid"/>
            <a:round/>
            <a:headEnd len="med" w="med" type="none"/>
            <a:tailEnd len="med" w="med" type="triangle"/>
          </a:ln>
        </p:spPr>
      </p:cxnSp>
      <p:sp>
        <p:nvSpPr>
          <p:cNvPr id="564" name="Google Shape;564;p64"/>
          <p:cNvSpPr/>
          <p:nvPr/>
        </p:nvSpPr>
        <p:spPr>
          <a:xfrm>
            <a:off x="3861825" y="4990988"/>
            <a:ext cx="1492500" cy="123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64"/>
          <p:cNvSpPr txBox="1"/>
          <p:nvPr/>
        </p:nvSpPr>
        <p:spPr>
          <a:xfrm>
            <a:off x="5056175" y="3119719"/>
            <a:ext cx="2011800" cy="6156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Overcast for central OK</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Why? </a:t>
            </a:r>
            <a:endParaRPr>
              <a:latin typeface="Calibri"/>
              <a:ea typeface="Calibri"/>
              <a:cs typeface="Calibri"/>
              <a:sym typeface="Calibri"/>
            </a:endParaRPr>
          </a:p>
        </p:txBody>
      </p:sp>
      <p:cxnSp>
        <p:nvCxnSpPr>
          <p:cNvPr id="565" name="Google Shape;565;p64"/>
          <p:cNvCxnSpPr>
            <a:stCxn id="566" idx="0"/>
          </p:cNvCxnSpPr>
          <p:nvPr/>
        </p:nvCxnSpPr>
        <p:spPr>
          <a:xfrm flipH="1" rot="10800000">
            <a:off x="2568050" y="2699475"/>
            <a:ext cx="69600" cy="923100"/>
          </a:xfrm>
          <a:prstGeom prst="straightConnector1">
            <a:avLst/>
          </a:prstGeom>
          <a:noFill/>
          <a:ln cap="flat" cmpd="sng" w="19050">
            <a:solidFill>
              <a:srgbClr val="FFFFFF"/>
            </a:solidFill>
            <a:prstDash val="solid"/>
            <a:round/>
            <a:headEnd len="med" w="med" type="none"/>
            <a:tailEnd len="med" w="med" type="triangle"/>
          </a:ln>
        </p:spPr>
      </p:cxnSp>
      <p:sp>
        <p:nvSpPr>
          <p:cNvPr id="566" name="Google Shape;566;p64"/>
          <p:cNvSpPr txBox="1"/>
          <p:nvPr/>
        </p:nvSpPr>
        <p:spPr>
          <a:xfrm>
            <a:off x="1562150" y="3622575"/>
            <a:ext cx="2011800" cy="10467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Clearing skies for SW KS and the OK/TX Panhandles</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Why? </a:t>
            </a:r>
            <a:endParaRPr>
              <a:latin typeface="Calibri"/>
              <a:ea typeface="Calibri"/>
              <a:cs typeface="Calibri"/>
              <a:sym typeface="Calibri"/>
            </a:endParaRPr>
          </a:p>
        </p:txBody>
      </p:sp>
      <p:sp>
        <p:nvSpPr>
          <p:cNvPr id="567" name="Google Shape;567;p64"/>
          <p:cNvSpPr txBox="1"/>
          <p:nvPr/>
        </p:nvSpPr>
        <p:spPr>
          <a:xfrm>
            <a:off x="4518541" y="1303106"/>
            <a:ext cx="1851000" cy="400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Remnant MCS</a:t>
            </a:r>
            <a:endParaRPr>
              <a:latin typeface="Calibri"/>
              <a:ea typeface="Calibri"/>
              <a:cs typeface="Calibri"/>
              <a:sym typeface="Calibri"/>
            </a:endParaRPr>
          </a:p>
        </p:txBody>
      </p:sp>
      <p:cxnSp>
        <p:nvCxnSpPr>
          <p:cNvPr id="568" name="Google Shape;568;p64"/>
          <p:cNvCxnSpPr>
            <a:stCxn id="567" idx="2"/>
          </p:cNvCxnSpPr>
          <p:nvPr/>
        </p:nvCxnSpPr>
        <p:spPr>
          <a:xfrm flipH="1">
            <a:off x="3534841" y="1703306"/>
            <a:ext cx="1909200" cy="733200"/>
          </a:xfrm>
          <a:prstGeom prst="straightConnector1">
            <a:avLst/>
          </a:prstGeom>
          <a:noFill/>
          <a:ln cap="flat" cmpd="sng" w="19050">
            <a:solidFill>
              <a:srgbClr val="FFFFFF"/>
            </a:solidFill>
            <a:prstDash val="solid"/>
            <a:round/>
            <a:headEnd len="med" w="med" type="none"/>
            <a:tailEnd len="med" w="med" type="triangle"/>
          </a:ln>
        </p:spPr>
      </p:cxnSp>
      <p:sp>
        <p:nvSpPr>
          <p:cNvPr id="569" name="Google Shape;569;p64"/>
          <p:cNvSpPr txBox="1"/>
          <p:nvPr/>
        </p:nvSpPr>
        <p:spPr>
          <a:xfrm>
            <a:off x="580275" y="882469"/>
            <a:ext cx="2011800" cy="8313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More scattered/broken clouds over KS</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Why? </a:t>
            </a:r>
            <a:endParaRPr>
              <a:latin typeface="Calibri"/>
              <a:ea typeface="Calibri"/>
              <a:cs typeface="Calibri"/>
              <a:sym typeface="Calibri"/>
            </a:endParaRPr>
          </a:p>
        </p:txBody>
      </p:sp>
      <p:cxnSp>
        <p:nvCxnSpPr>
          <p:cNvPr id="570" name="Google Shape;570;p64"/>
          <p:cNvCxnSpPr>
            <a:stCxn id="569" idx="2"/>
          </p:cNvCxnSpPr>
          <p:nvPr/>
        </p:nvCxnSpPr>
        <p:spPr>
          <a:xfrm>
            <a:off x="1586175" y="1713769"/>
            <a:ext cx="1206000" cy="560100"/>
          </a:xfrm>
          <a:prstGeom prst="straightConnector1">
            <a:avLst/>
          </a:prstGeom>
          <a:noFill/>
          <a:ln cap="flat" cmpd="sng" w="19050">
            <a:solidFill>
              <a:srgbClr val="FFFFFF"/>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1000"/>
                                        <p:tgtEl>
                                          <p:spTgt spid="568"/>
                                        </p:tgtEl>
                                      </p:cBhvr>
                                    </p:animEffect>
                                  </p:childTnLst>
                                </p:cTn>
                              </p:par>
                              <p:par>
                                <p:cTn fill="hold" nodeType="with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1000"/>
                                        <p:tgtEl>
                                          <p:spTgt spid="5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1000"/>
                                        <p:tgtEl>
                                          <p:spTgt spid="563"/>
                                        </p:tgtEl>
                                      </p:cBhvr>
                                    </p:animEffect>
                                  </p:childTnLst>
                                </p:cTn>
                              </p:par>
                              <p:par>
                                <p:cTn fill="hold" nodeType="with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1000"/>
                                        <p:tgtEl>
                                          <p:spTgt spid="5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1000"/>
                                        <p:tgtEl>
                                          <p:spTgt spid="566"/>
                                        </p:tgtEl>
                                      </p:cBhvr>
                                    </p:animEffect>
                                  </p:childTnLst>
                                </p:cTn>
                              </p:par>
                              <p:par>
                                <p:cTn fill="hold" nodeType="with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1000"/>
                                        <p:tgtEl>
                                          <p:spTgt spid="5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1000"/>
                                        <p:tgtEl>
                                          <p:spTgt spid="570"/>
                                        </p:tgtEl>
                                      </p:cBhvr>
                                    </p:animEffect>
                                  </p:childTnLst>
                                </p:cTn>
                              </p:par>
                              <p:par>
                                <p:cTn fill="hold" nodeType="with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1000"/>
                                        <p:tgtEl>
                                          <p:spTgt spid="5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pic>
        <p:nvPicPr>
          <p:cNvPr descr="Loading..." id="576" name="Google Shape;576;p65"/>
          <p:cNvPicPr preferRelativeResize="0"/>
          <p:nvPr/>
        </p:nvPicPr>
        <p:blipFill>
          <a:blip r:embed="rId3">
            <a:alphaModFix/>
          </a:blip>
          <a:stretch>
            <a:fillRect/>
          </a:stretch>
        </p:blipFill>
        <p:spPr>
          <a:xfrm>
            <a:off x="0" y="0"/>
            <a:ext cx="6858000" cy="5143500"/>
          </a:xfrm>
          <a:prstGeom prst="rect">
            <a:avLst/>
          </a:prstGeom>
          <a:noFill/>
          <a:ln>
            <a:noFill/>
          </a:ln>
        </p:spPr>
      </p:pic>
      <p:sp>
        <p:nvSpPr>
          <p:cNvPr id="577" name="Google Shape;577;p65"/>
          <p:cNvSpPr txBox="1"/>
          <p:nvPr/>
        </p:nvSpPr>
        <p:spPr>
          <a:xfrm>
            <a:off x="3660350" y="290944"/>
            <a:ext cx="2011800" cy="400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12:45 Z IR</a:t>
            </a:r>
            <a:endParaRPr>
              <a:latin typeface="Calibri"/>
              <a:ea typeface="Calibri"/>
              <a:cs typeface="Calibri"/>
              <a:sym typeface="Calibri"/>
            </a:endParaRPr>
          </a:p>
        </p:txBody>
      </p:sp>
      <p:cxnSp>
        <p:nvCxnSpPr>
          <p:cNvPr id="578" name="Google Shape;578;p65"/>
          <p:cNvCxnSpPr>
            <a:stCxn id="579" idx="1"/>
          </p:cNvCxnSpPr>
          <p:nvPr/>
        </p:nvCxnSpPr>
        <p:spPr>
          <a:xfrm rot="10800000">
            <a:off x="3926325" y="3308400"/>
            <a:ext cx="1197000" cy="766200"/>
          </a:xfrm>
          <a:prstGeom prst="straightConnector1">
            <a:avLst/>
          </a:prstGeom>
          <a:noFill/>
          <a:ln cap="flat" cmpd="sng" w="19050">
            <a:solidFill>
              <a:srgbClr val="FFFFFF"/>
            </a:solidFill>
            <a:prstDash val="solid"/>
            <a:round/>
            <a:headEnd len="med" w="med" type="none"/>
            <a:tailEnd len="med" w="med" type="triangle"/>
          </a:ln>
        </p:spPr>
      </p:cxnSp>
      <p:sp>
        <p:nvSpPr>
          <p:cNvPr id="580" name="Google Shape;580;p65"/>
          <p:cNvSpPr/>
          <p:nvPr/>
        </p:nvSpPr>
        <p:spPr>
          <a:xfrm>
            <a:off x="3861825" y="4990988"/>
            <a:ext cx="1492500" cy="123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65"/>
          <p:cNvSpPr txBox="1"/>
          <p:nvPr/>
        </p:nvSpPr>
        <p:spPr>
          <a:xfrm>
            <a:off x="5123325" y="3766800"/>
            <a:ext cx="2011800" cy="6156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Stratus Deck and deeper/high level clouds</a:t>
            </a:r>
            <a:endParaRPr>
              <a:latin typeface="Calibri"/>
              <a:ea typeface="Calibri"/>
              <a:cs typeface="Calibri"/>
              <a:sym typeface="Calibri"/>
            </a:endParaRPr>
          </a:p>
        </p:txBody>
      </p:sp>
      <p:cxnSp>
        <p:nvCxnSpPr>
          <p:cNvPr id="581" name="Google Shape;581;p65"/>
          <p:cNvCxnSpPr/>
          <p:nvPr/>
        </p:nvCxnSpPr>
        <p:spPr>
          <a:xfrm flipH="1" rot="10800000">
            <a:off x="2380275" y="3061313"/>
            <a:ext cx="802800" cy="740100"/>
          </a:xfrm>
          <a:prstGeom prst="straightConnector1">
            <a:avLst/>
          </a:prstGeom>
          <a:noFill/>
          <a:ln cap="flat" cmpd="sng" w="19050">
            <a:solidFill>
              <a:srgbClr val="FFFFFF"/>
            </a:solidFill>
            <a:prstDash val="solid"/>
            <a:round/>
            <a:headEnd len="med" w="med" type="none"/>
            <a:tailEnd len="med" w="med" type="triangle"/>
          </a:ln>
        </p:spPr>
      </p:cxnSp>
      <p:sp>
        <p:nvSpPr>
          <p:cNvPr id="582" name="Google Shape;582;p65"/>
          <p:cNvSpPr txBox="1"/>
          <p:nvPr/>
        </p:nvSpPr>
        <p:spPr>
          <a:xfrm>
            <a:off x="783225" y="3801413"/>
            <a:ext cx="2011800" cy="6156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Clearing skies for SW KS </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and Panhandles</a:t>
            </a:r>
            <a:endParaRPr>
              <a:latin typeface="Calibri"/>
              <a:ea typeface="Calibri"/>
              <a:cs typeface="Calibri"/>
              <a:sym typeface="Calibri"/>
            </a:endParaRPr>
          </a:p>
        </p:txBody>
      </p:sp>
      <p:sp>
        <p:nvSpPr>
          <p:cNvPr id="583" name="Google Shape;583;p65"/>
          <p:cNvSpPr txBox="1"/>
          <p:nvPr/>
        </p:nvSpPr>
        <p:spPr>
          <a:xfrm>
            <a:off x="4651625" y="1570481"/>
            <a:ext cx="2011800" cy="400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Remnant MCS</a:t>
            </a:r>
            <a:endParaRPr>
              <a:latin typeface="Calibri"/>
              <a:ea typeface="Calibri"/>
              <a:cs typeface="Calibri"/>
              <a:sym typeface="Calibri"/>
            </a:endParaRPr>
          </a:p>
        </p:txBody>
      </p:sp>
      <p:cxnSp>
        <p:nvCxnSpPr>
          <p:cNvPr id="584" name="Google Shape;584;p65"/>
          <p:cNvCxnSpPr>
            <a:stCxn id="583" idx="2"/>
          </p:cNvCxnSpPr>
          <p:nvPr/>
        </p:nvCxnSpPr>
        <p:spPr>
          <a:xfrm flipH="1">
            <a:off x="4234925" y="1970681"/>
            <a:ext cx="1422600" cy="673200"/>
          </a:xfrm>
          <a:prstGeom prst="straightConnector1">
            <a:avLst/>
          </a:prstGeom>
          <a:noFill/>
          <a:ln cap="flat" cmpd="sng" w="19050">
            <a:solidFill>
              <a:srgbClr val="FFFFFF"/>
            </a:solidFill>
            <a:prstDash val="solid"/>
            <a:round/>
            <a:headEnd len="med" w="med" type="none"/>
            <a:tailEnd len="med" w="med" type="triangle"/>
          </a:ln>
        </p:spPr>
      </p:cxnSp>
      <p:sp>
        <p:nvSpPr>
          <p:cNvPr id="585" name="Google Shape;585;p65"/>
          <p:cNvSpPr txBox="1"/>
          <p:nvPr/>
        </p:nvSpPr>
        <p:spPr>
          <a:xfrm>
            <a:off x="1283175" y="999263"/>
            <a:ext cx="2011800" cy="400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Shallower clouds over KS</a:t>
            </a:r>
            <a:endParaRPr>
              <a:latin typeface="Calibri"/>
              <a:ea typeface="Calibri"/>
              <a:cs typeface="Calibri"/>
              <a:sym typeface="Calibri"/>
            </a:endParaRPr>
          </a:p>
        </p:txBody>
      </p:sp>
      <p:cxnSp>
        <p:nvCxnSpPr>
          <p:cNvPr id="586" name="Google Shape;586;p65"/>
          <p:cNvCxnSpPr>
            <a:stCxn id="585" idx="2"/>
          </p:cNvCxnSpPr>
          <p:nvPr/>
        </p:nvCxnSpPr>
        <p:spPr>
          <a:xfrm>
            <a:off x="2289075" y="1399463"/>
            <a:ext cx="1177500" cy="1121400"/>
          </a:xfrm>
          <a:prstGeom prst="straightConnector1">
            <a:avLst/>
          </a:prstGeom>
          <a:noFill/>
          <a:ln cap="flat" cmpd="sng" w="19050">
            <a:solidFill>
              <a:srgbClr val="FFFFFF"/>
            </a:solidFill>
            <a:prstDash val="solid"/>
            <a:round/>
            <a:headEnd len="med" w="med" type="none"/>
            <a:tailEnd len="med" w="med" type="triangle"/>
          </a:ln>
        </p:spPr>
      </p:cxn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pic>
        <p:nvPicPr>
          <p:cNvPr descr="Loading..." id="592" name="Google Shape;592;p66"/>
          <p:cNvPicPr preferRelativeResize="0"/>
          <p:nvPr/>
        </p:nvPicPr>
        <p:blipFill>
          <a:blip r:embed="rId3">
            <a:alphaModFix/>
          </a:blip>
          <a:stretch>
            <a:fillRect/>
          </a:stretch>
        </p:blipFill>
        <p:spPr>
          <a:xfrm>
            <a:off x="0" y="0"/>
            <a:ext cx="6858000" cy="5143500"/>
          </a:xfrm>
          <a:prstGeom prst="rect">
            <a:avLst/>
          </a:prstGeom>
          <a:noFill/>
          <a:ln>
            <a:noFill/>
          </a:ln>
        </p:spPr>
      </p:pic>
      <p:cxnSp>
        <p:nvCxnSpPr>
          <p:cNvPr id="593" name="Google Shape;593;p66"/>
          <p:cNvCxnSpPr/>
          <p:nvPr/>
        </p:nvCxnSpPr>
        <p:spPr>
          <a:xfrm rot="10800000">
            <a:off x="1944650" y="3017456"/>
            <a:ext cx="48000" cy="1031100"/>
          </a:xfrm>
          <a:prstGeom prst="straightConnector1">
            <a:avLst/>
          </a:prstGeom>
          <a:noFill/>
          <a:ln cap="flat" cmpd="sng" w="19050">
            <a:solidFill>
              <a:srgbClr val="FFFFFF"/>
            </a:solidFill>
            <a:prstDash val="solid"/>
            <a:round/>
            <a:headEnd len="med" w="med" type="none"/>
            <a:tailEnd len="med" w="med" type="triangle"/>
          </a:ln>
        </p:spPr>
      </p:cxnSp>
      <p:sp>
        <p:nvSpPr>
          <p:cNvPr id="594" name="Google Shape;594;p66"/>
          <p:cNvSpPr txBox="1"/>
          <p:nvPr/>
        </p:nvSpPr>
        <p:spPr>
          <a:xfrm>
            <a:off x="395600" y="4026169"/>
            <a:ext cx="2757900" cy="400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Upper-level low/Vorticity Maxima</a:t>
            </a:r>
            <a:endParaRPr>
              <a:latin typeface="Calibri"/>
              <a:ea typeface="Calibri"/>
              <a:cs typeface="Calibri"/>
              <a:sym typeface="Calibri"/>
            </a:endParaRPr>
          </a:p>
        </p:txBody>
      </p:sp>
      <p:cxnSp>
        <p:nvCxnSpPr>
          <p:cNvPr id="595" name="Google Shape;595;p66"/>
          <p:cNvCxnSpPr>
            <a:stCxn id="596" idx="2"/>
          </p:cNvCxnSpPr>
          <p:nvPr/>
        </p:nvCxnSpPr>
        <p:spPr>
          <a:xfrm>
            <a:off x="1659050" y="2244263"/>
            <a:ext cx="1106100" cy="899100"/>
          </a:xfrm>
          <a:prstGeom prst="straightConnector1">
            <a:avLst/>
          </a:prstGeom>
          <a:noFill/>
          <a:ln cap="flat" cmpd="sng" w="19050">
            <a:solidFill>
              <a:srgbClr val="FFFFFF"/>
            </a:solidFill>
            <a:prstDash val="solid"/>
            <a:round/>
            <a:headEnd len="med" w="med" type="none"/>
            <a:tailEnd len="med" w="med" type="triangle"/>
          </a:ln>
        </p:spPr>
      </p:cxnSp>
      <p:sp>
        <p:nvSpPr>
          <p:cNvPr id="596" name="Google Shape;596;p66"/>
          <p:cNvSpPr txBox="1"/>
          <p:nvPr/>
        </p:nvSpPr>
        <p:spPr>
          <a:xfrm>
            <a:off x="545600" y="1844063"/>
            <a:ext cx="2226900" cy="400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Leading shortwave impulse?</a:t>
            </a:r>
            <a:endParaRPr>
              <a:latin typeface="Calibri"/>
              <a:ea typeface="Calibri"/>
              <a:cs typeface="Calibri"/>
              <a:sym typeface="Calibri"/>
            </a:endParaRPr>
          </a:p>
        </p:txBody>
      </p:sp>
      <p:sp>
        <p:nvSpPr>
          <p:cNvPr id="597" name="Google Shape;597;p66"/>
          <p:cNvSpPr txBox="1"/>
          <p:nvPr/>
        </p:nvSpPr>
        <p:spPr>
          <a:xfrm>
            <a:off x="3682300" y="290944"/>
            <a:ext cx="1913700" cy="4002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12:45 Z Water Vapor</a:t>
            </a:r>
            <a:endParaRPr>
              <a:latin typeface="Calibri"/>
              <a:ea typeface="Calibri"/>
              <a:cs typeface="Calibri"/>
              <a:sym typeface="Calibri"/>
            </a:endParaRPr>
          </a:p>
        </p:txBody>
      </p:sp>
      <p:sp>
        <p:nvSpPr>
          <p:cNvPr id="598" name="Google Shape;598;p66"/>
          <p:cNvSpPr/>
          <p:nvPr/>
        </p:nvSpPr>
        <p:spPr>
          <a:xfrm>
            <a:off x="3709425" y="4990988"/>
            <a:ext cx="1792500" cy="123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66"/>
          <p:cNvSpPr/>
          <p:nvPr/>
        </p:nvSpPr>
        <p:spPr>
          <a:xfrm>
            <a:off x="2339825" y="2896594"/>
            <a:ext cx="1165500" cy="733200"/>
          </a:xfrm>
          <a:prstGeom prst="ellipse">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66"/>
          <p:cNvSpPr txBox="1"/>
          <p:nvPr/>
        </p:nvSpPr>
        <p:spPr>
          <a:xfrm>
            <a:off x="3872250" y="2168906"/>
            <a:ext cx="2649300" cy="831300"/>
          </a:xfrm>
          <a:prstGeom prst="rect">
            <a:avLst/>
          </a:prstGeom>
          <a:solidFill>
            <a:srgbClr val="F3F3F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Drier air overspreading  KS</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(remember the EML from the DDC sounding?)</a:t>
            </a:r>
            <a:endParaRPr>
              <a:latin typeface="Calibri"/>
              <a:ea typeface="Calibri"/>
              <a:cs typeface="Calibri"/>
              <a:sym typeface="Calibri"/>
            </a:endParaRPr>
          </a:p>
        </p:txBody>
      </p:sp>
      <p:cxnSp>
        <p:nvCxnSpPr>
          <p:cNvPr id="601" name="Google Shape;601;p66"/>
          <p:cNvCxnSpPr/>
          <p:nvPr/>
        </p:nvCxnSpPr>
        <p:spPr>
          <a:xfrm flipH="1">
            <a:off x="3305250" y="2513081"/>
            <a:ext cx="567000" cy="214800"/>
          </a:xfrm>
          <a:prstGeom prst="straightConnector1">
            <a:avLst/>
          </a:prstGeom>
          <a:noFill/>
          <a:ln cap="flat" cmpd="sng" w="19050">
            <a:solidFill>
              <a:srgbClr val="FFFFFF"/>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1000"/>
                                        <p:tgtEl>
                                          <p:spTgt spid="594"/>
                                        </p:tgtEl>
                                      </p:cBhvr>
                                    </p:animEffect>
                                  </p:childTnLst>
                                </p:cTn>
                              </p:par>
                              <p:par>
                                <p:cTn fill="hold" nodeType="with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1000"/>
                                        <p:tgtEl>
                                          <p:spTgt spid="5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1000"/>
                                        <p:tgtEl>
                                          <p:spTgt spid="601"/>
                                        </p:tgtEl>
                                      </p:cBhvr>
                                    </p:animEffect>
                                  </p:childTnLst>
                                </p:cTn>
                              </p:par>
                              <p:par>
                                <p:cTn fill="hold" nodeType="with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1000"/>
                                        <p:tgtEl>
                                          <p:spTgt spid="6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1000"/>
                                        <p:tgtEl>
                                          <p:spTgt spid="595"/>
                                        </p:tgtEl>
                                      </p:cBhvr>
                                    </p:animEffect>
                                  </p:childTnLst>
                                </p:cTn>
                              </p:par>
                              <p:par>
                                <p:cTn fill="hold" nodeType="with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1000"/>
                                        <p:tgtEl>
                                          <p:spTgt spid="596"/>
                                        </p:tgtEl>
                                      </p:cBhvr>
                                    </p:animEffect>
                                  </p:childTnLst>
                                </p:cTn>
                              </p:par>
                              <p:par>
                                <p:cTn fill="hold" nodeType="with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1000"/>
                                        <p:tgtEl>
                                          <p:spTgt spid="5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6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07" name="Google Shape;607;p6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08" name="Google Shape;608;p6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68"/>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1966"/>
              <a:buFont typeface="Calibri"/>
              <a:buNone/>
            </a:pPr>
            <a:r>
              <a:rPr lang="en" sz="3000">
                <a:solidFill>
                  <a:srgbClr val="000000"/>
                </a:solidFill>
                <a:latin typeface="Arial"/>
                <a:ea typeface="Arial"/>
                <a:cs typeface="Arial"/>
                <a:sym typeface="Arial"/>
              </a:rPr>
              <a:t>Same day… but now with satellite!</a:t>
            </a:r>
            <a:endParaRPr sz="3000">
              <a:solidFill>
                <a:srgbClr val="000000"/>
              </a:solidFill>
              <a:latin typeface="Arial"/>
              <a:ea typeface="Arial"/>
              <a:cs typeface="Arial"/>
              <a:sym typeface="Arial"/>
            </a:endParaRPr>
          </a:p>
          <a:p>
            <a:pPr indent="0" lvl="0" marL="0" rtl="0" algn="ctr">
              <a:lnSpc>
                <a:spcPct val="100000"/>
              </a:lnSpc>
              <a:spcBef>
                <a:spcPts val="0"/>
              </a:spcBef>
              <a:spcAft>
                <a:spcPts val="0"/>
              </a:spcAft>
              <a:buClr>
                <a:schemeClr val="dk1"/>
              </a:buClr>
              <a:buSzPct val="146666"/>
              <a:buFont typeface="Calibri"/>
              <a:buNone/>
            </a:pPr>
            <a:r>
              <a:rPr lang="en" sz="3000"/>
              <a:t>Expected 12z to 00z changes for OK and KS</a:t>
            </a:r>
            <a:endParaRPr sz="3000"/>
          </a:p>
        </p:txBody>
      </p:sp>
      <p:graphicFrame>
        <p:nvGraphicFramePr>
          <p:cNvPr id="614" name="Google Shape;614;p68"/>
          <p:cNvGraphicFramePr/>
          <p:nvPr/>
        </p:nvGraphicFramePr>
        <p:xfrm>
          <a:off x="792625" y="12136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Cloud Cover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r h="617200">
                <a:tc>
                  <a:txBody>
                    <a:bodyPr/>
                    <a:lstStyle/>
                    <a:p>
                      <a:pPr indent="0" lvl="0" marL="0" rtl="0" algn="ctr">
                        <a:spcBef>
                          <a:spcPts val="0"/>
                        </a:spcBef>
                        <a:spcAft>
                          <a:spcPts val="0"/>
                        </a:spcAft>
                        <a:buNone/>
                      </a:pPr>
                      <a:r>
                        <a:rPr lang="en" sz="1100"/>
                        <a:t>Diurnal Heating Efficiency</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bl>
          </a:graphicData>
        </a:graphic>
      </p:graphicFrame>
      <p:sp>
        <p:nvSpPr>
          <p:cNvPr id="615" name="Google Shape;615;p68"/>
          <p:cNvSpPr txBox="1"/>
          <p:nvPr>
            <p:ph type="title"/>
          </p:nvPr>
        </p:nvSpPr>
        <p:spPr>
          <a:xfrm>
            <a:off x="592775" y="3620953"/>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sz="3000">
                <a:solidFill>
                  <a:srgbClr val="000000"/>
                </a:solidFill>
                <a:latin typeface="Arial"/>
                <a:ea typeface="Arial"/>
                <a:cs typeface="Arial"/>
                <a:sym typeface="Arial"/>
              </a:rPr>
              <a:t>Keep the previous data in mind!</a:t>
            </a:r>
            <a:endParaRPr sz="30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69"/>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1966"/>
              <a:buFont typeface="Calibri"/>
              <a:buNone/>
            </a:pPr>
            <a:r>
              <a:rPr lang="en" sz="3000">
                <a:solidFill>
                  <a:srgbClr val="000000"/>
                </a:solidFill>
                <a:latin typeface="Arial"/>
                <a:ea typeface="Arial"/>
                <a:cs typeface="Arial"/>
                <a:sym typeface="Arial"/>
              </a:rPr>
              <a:t>Same day… but now with satellite!</a:t>
            </a:r>
            <a:endParaRPr sz="3000">
              <a:solidFill>
                <a:srgbClr val="000000"/>
              </a:solidFill>
              <a:latin typeface="Arial"/>
              <a:ea typeface="Arial"/>
              <a:cs typeface="Arial"/>
              <a:sym typeface="Arial"/>
            </a:endParaRPr>
          </a:p>
          <a:p>
            <a:pPr indent="0" lvl="0" marL="0" rtl="0" algn="ctr">
              <a:lnSpc>
                <a:spcPct val="100000"/>
              </a:lnSpc>
              <a:spcBef>
                <a:spcPts val="0"/>
              </a:spcBef>
              <a:spcAft>
                <a:spcPts val="0"/>
              </a:spcAft>
              <a:buClr>
                <a:schemeClr val="dk1"/>
              </a:buClr>
              <a:buSzPct val="146666"/>
              <a:buFont typeface="Calibri"/>
              <a:buNone/>
            </a:pPr>
            <a:r>
              <a:rPr lang="en" sz="3000"/>
              <a:t>Expected 12z to 00z changes for OK and KS</a:t>
            </a:r>
            <a:endParaRPr sz="3000"/>
          </a:p>
        </p:txBody>
      </p:sp>
      <p:graphicFrame>
        <p:nvGraphicFramePr>
          <p:cNvPr id="621" name="Google Shape;621;p69"/>
          <p:cNvGraphicFramePr/>
          <p:nvPr/>
        </p:nvGraphicFramePr>
        <p:xfrm>
          <a:off x="792625" y="12136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tc>
                <a:tc>
                  <a:txBody>
                    <a:bodyPr/>
                    <a:lstStyle/>
                    <a:p>
                      <a:pPr indent="0" lvl="0" marL="0" rtl="0" algn="ctr">
                        <a:spcBef>
                          <a:spcPts val="0"/>
                        </a:spcBef>
                        <a:spcAft>
                          <a:spcPts val="0"/>
                        </a:spcAft>
                        <a:buNone/>
                      </a:pPr>
                      <a:r>
                        <a:rPr b="1" lang="en" sz="1100"/>
                        <a:t>Expected Change</a:t>
                      </a:r>
                      <a:endParaRPr b="1" sz="1100"/>
                    </a:p>
                  </a:txBody>
                  <a:tcPr marT="68575" marB="68575" marR="91425" marL="91425"/>
                </a:tc>
                <a:tc>
                  <a:txBody>
                    <a:bodyPr/>
                    <a:lstStyle/>
                    <a:p>
                      <a:pPr indent="0" lvl="0" marL="0" rtl="0" algn="ctr">
                        <a:spcBef>
                          <a:spcPts val="0"/>
                        </a:spcBef>
                        <a:spcAft>
                          <a:spcPts val="0"/>
                        </a:spcAft>
                        <a:buNone/>
                      </a:pPr>
                      <a:r>
                        <a:rPr b="1" lang="en" sz="1100"/>
                        <a:t>Why?</a:t>
                      </a:r>
                      <a:endParaRPr b="1" sz="1100"/>
                    </a:p>
                  </a:txBody>
                  <a:tcPr marT="68575" marB="68575" marR="91425" marL="91425"/>
                </a:tc>
              </a:tr>
              <a:tr h="777225">
                <a:tc>
                  <a:txBody>
                    <a:bodyPr/>
                    <a:lstStyle/>
                    <a:p>
                      <a:pPr indent="0" lvl="0" marL="0" rtl="0" algn="ctr">
                        <a:spcBef>
                          <a:spcPts val="0"/>
                        </a:spcBef>
                        <a:spcAft>
                          <a:spcPts val="0"/>
                        </a:spcAft>
                        <a:buNone/>
                      </a:pPr>
                      <a:r>
                        <a:rPr lang="en" sz="1100"/>
                        <a:t>Cloud Cover </a:t>
                      </a:r>
                      <a:endParaRPr sz="1100"/>
                    </a:p>
                  </a:txBody>
                  <a:tcPr marT="68575" marB="68575" marR="91425" marL="91425"/>
                </a:tc>
                <a:tc>
                  <a:txBody>
                    <a:bodyPr/>
                    <a:lstStyle/>
                    <a:p>
                      <a:pPr indent="0" lvl="0" marL="0" rtl="0" algn="l">
                        <a:spcBef>
                          <a:spcPts val="0"/>
                        </a:spcBef>
                        <a:spcAft>
                          <a:spcPts val="0"/>
                        </a:spcAft>
                        <a:buNone/>
                      </a:pPr>
                      <a:r>
                        <a:rPr lang="en" sz="1100"/>
                        <a:t>Continued clearing for NW OK </a:t>
                      </a:r>
                      <a:endParaRPr sz="1100"/>
                    </a:p>
                    <a:p>
                      <a:pPr indent="0" lvl="0" marL="0" rtl="0" algn="l">
                        <a:spcBef>
                          <a:spcPts val="0"/>
                        </a:spcBef>
                        <a:spcAft>
                          <a:spcPts val="0"/>
                        </a:spcAft>
                        <a:buNone/>
                      </a:pPr>
                      <a:r>
                        <a:rPr lang="en" sz="1100"/>
                        <a:t>(until convection develops)</a:t>
                      </a:r>
                      <a:endParaRPr sz="1100"/>
                    </a:p>
                  </a:txBody>
                  <a:tcPr marT="68575" marB="68575" marR="91425" marL="91425"/>
                </a:tc>
                <a:tc>
                  <a:txBody>
                    <a:bodyPr/>
                    <a:lstStyle/>
                    <a:p>
                      <a:pPr indent="0" lvl="0" marL="0" rtl="0" algn="l">
                        <a:spcBef>
                          <a:spcPts val="0"/>
                        </a:spcBef>
                        <a:spcAft>
                          <a:spcPts val="0"/>
                        </a:spcAft>
                        <a:buNone/>
                      </a:pPr>
                      <a:r>
                        <a:rPr lang="en" sz="1100"/>
                        <a:t>D</a:t>
                      </a:r>
                      <a:r>
                        <a:rPr lang="en" sz="1100"/>
                        <a:t>ry air at mid-upper levels overspreading SW KS (from water vapor imagery) with early signs of partial clearing in visible imagery. Also, the saturated boundary layer at DDC is shallower/easier to mix out by afternoon.</a:t>
                      </a:r>
                      <a:endParaRPr sz="1100"/>
                    </a:p>
                  </a:txBody>
                  <a:tcPr marT="68575" marB="68575" marR="91425" marL="91425"/>
                </a:tc>
              </a:tr>
              <a:tr h="617200">
                <a:tc>
                  <a:txBody>
                    <a:bodyPr/>
                    <a:lstStyle/>
                    <a:p>
                      <a:pPr indent="0" lvl="0" marL="0" rtl="0" algn="ctr">
                        <a:spcBef>
                          <a:spcPts val="0"/>
                        </a:spcBef>
                        <a:spcAft>
                          <a:spcPts val="0"/>
                        </a:spcAft>
                        <a:buNone/>
                      </a:pPr>
                      <a:r>
                        <a:rPr lang="en" sz="1100"/>
                        <a:t>Diurnal Heating Efficiency</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c>
                  <a:txBody>
                    <a:bodyPr/>
                    <a:lstStyle/>
                    <a:p>
                      <a:pPr indent="0" lvl="0" marL="0" rtl="0" algn="l">
                        <a:spcBef>
                          <a:spcPts val="0"/>
                        </a:spcBef>
                        <a:spcAft>
                          <a:spcPts val="0"/>
                        </a:spcAft>
                        <a:buNone/>
                      </a:pPr>
                      <a:r>
                        <a:t/>
                      </a:r>
                      <a:endParaRPr sz="1100"/>
                    </a:p>
                  </a:txBody>
                  <a:tcPr marT="68575" marB="68575" marR="91425" marL="91425"/>
                </a:tc>
              </a:tr>
            </a:tbl>
          </a:graphicData>
        </a:graphic>
      </p:graphicFrame>
      <p:sp>
        <p:nvSpPr>
          <p:cNvPr id="622" name="Google Shape;622;p69"/>
          <p:cNvSpPr txBox="1"/>
          <p:nvPr>
            <p:ph type="title"/>
          </p:nvPr>
        </p:nvSpPr>
        <p:spPr>
          <a:xfrm>
            <a:off x="592775" y="3849553"/>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sz="3000">
                <a:solidFill>
                  <a:srgbClr val="000000"/>
                </a:solidFill>
                <a:latin typeface="Arial"/>
                <a:ea typeface="Arial"/>
                <a:cs typeface="Arial"/>
                <a:sym typeface="Arial"/>
              </a:rPr>
              <a:t>Keep the previous data in mind!</a:t>
            </a:r>
            <a:endParaRPr sz="30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70"/>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31966"/>
              <a:buFont typeface="Calibri"/>
              <a:buNone/>
            </a:pPr>
            <a:r>
              <a:rPr lang="en" sz="3000">
                <a:solidFill>
                  <a:srgbClr val="000000"/>
                </a:solidFill>
                <a:latin typeface="Arial"/>
                <a:ea typeface="Arial"/>
                <a:cs typeface="Arial"/>
                <a:sym typeface="Arial"/>
              </a:rPr>
              <a:t>Same day… but now with satellite!</a:t>
            </a:r>
            <a:endParaRPr sz="3000">
              <a:solidFill>
                <a:srgbClr val="000000"/>
              </a:solidFill>
              <a:latin typeface="Arial"/>
              <a:ea typeface="Arial"/>
              <a:cs typeface="Arial"/>
              <a:sym typeface="Arial"/>
            </a:endParaRPr>
          </a:p>
          <a:p>
            <a:pPr indent="0" lvl="0" marL="0" rtl="0" algn="ctr">
              <a:lnSpc>
                <a:spcPct val="100000"/>
              </a:lnSpc>
              <a:spcBef>
                <a:spcPts val="0"/>
              </a:spcBef>
              <a:spcAft>
                <a:spcPts val="0"/>
              </a:spcAft>
              <a:buClr>
                <a:schemeClr val="dk1"/>
              </a:buClr>
              <a:buSzPct val="146666"/>
              <a:buFont typeface="Calibri"/>
              <a:buNone/>
            </a:pPr>
            <a:r>
              <a:rPr lang="en" sz="3000"/>
              <a:t>Expected 12z to 00z changes for OK and KS</a:t>
            </a:r>
            <a:endParaRPr sz="3000"/>
          </a:p>
        </p:txBody>
      </p:sp>
      <p:graphicFrame>
        <p:nvGraphicFramePr>
          <p:cNvPr id="628" name="Google Shape;628;p70"/>
          <p:cNvGraphicFramePr/>
          <p:nvPr/>
        </p:nvGraphicFramePr>
        <p:xfrm>
          <a:off x="792625" y="12136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a:txBody>
                    <a:bodyPr/>
                    <a:lstStyle/>
                    <a:p>
                      <a:pPr indent="0" lvl="0" marL="0" rtl="0" algn="ctr">
                        <a:spcBef>
                          <a:spcPts val="0"/>
                        </a:spcBef>
                        <a:spcAft>
                          <a:spcPts val="0"/>
                        </a:spcAft>
                        <a:buNone/>
                      </a:pPr>
                      <a:r>
                        <a:rPr b="1" lang="en" sz="1100"/>
                        <a:t>Feature/Ingredient</a:t>
                      </a:r>
                      <a:endParaRPr b="1"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t>Expected Change</a:t>
                      </a:r>
                      <a:endParaRPr b="1" sz="1100"/>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t>Why?</a:t>
                      </a:r>
                      <a:endParaRPr b="1" sz="1100"/>
                    </a:p>
                  </a:txBody>
                  <a:tcPr marT="68575" marB="68575" marR="91425" marL="91425">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Cloud Cover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t>Continued clearing for NW OK </a:t>
                      </a:r>
                      <a:endParaRPr sz="1100"/>
                    </a:p>
                    <a:p>
                      <a:pPr indent="0" lvl="0" marL="0" rtl="0" algn="l">
                        <a:spcBef>
                          <a:spcPts val="0"/>
                        </a:spcBef>
                        <a:spcAft>
                          <a:spcPts val="0"/>
                        </a:spcAft>
                        <a:buNone/>
                      </a:pPr>
                      <a:r>
                        <a:rPr lang="en" sz="1100"/>
                        <a:t>(until convection develops)</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t>Dry air at mid-upper levels overspreading SW KS (from water vapor imagery) with early signs of partial clearing in visible imagery. Also, the saturated boundary layer at DDC is shallower/easier to mix out by afternoon.</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17200">
                <a:tc>
                  <a:txBody>
                    <a:bodyPr/>
                    <a:lstStyle/>
                    <a:p>
                      <a:pPr indent="0" lvl="0" marL="0" rtl="0" algn="ctr">
                        <a:spcBef>
                          <a:spcPts val="0"/>
                        </a:spcBef>
                        <a:spcAft>
                          <a:spcPts val="0"/>
                        </a:spcAft>
                        <a:buNone/>
                      </a:pPr>
                      <a:r>
                        <a:rPr lang="en" sz="1100"/>
                        <a:t>Diurnal Heating Efficiency</a:t>
                      </a:r>
                      <a:endParaRPr sz="1100"/>
                    </a:p>
                  </a:txBody>
                  <a:tcPr marT="68575" marB="6857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sz="1100"/>
                        <a:t>Strong</a:t>
                      </a:r>
                      <a:r>
                        <a:rPr lang="en" sz="1100"/>
                        <a:t> diurnal heating for NW OK.</a:t>
                      </a:r>
                      <a:endParaRPr sz="1100"/>
                    </a:p>
                  </a:txBody>
                  <a:tcPr marT="68575" marB="6857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sz="1100"/>
                        <a:t>Fewer clouds will allow for better diurnal warming.</a:t>
                      </a:r>
                      <a:endParaRPr sz="1100"/>
                    </a:p>
                  </a:txBody>
                  <a:tcPr marT="68575" marB="68575" marR="91425" marL="91425">
                    <a:lnT cap="flat" cmpd="sng" w="9525">
                      <a:solidFill>
                        <a:srgbClr val="9E9E9E"/>
                      </a:solidFill>
                      <a:prstDash val="solid"/>
                      <a:round/>
                      <a:headEnd len="sm" w="sm" type="none"/>
                      <a:tailEnd len="sm" w="sm" type="none"/>
                    </a:lnT>
                  </a:tcPr>
                </a:tc>
              </a:tr>
            </a:tbl>
          </a:graphicData>
        </a:graphic>
      </p:graphicFrame>
      <p:sp>
        <p:nvSpPr>
          <p:cNvPr id="629" name="Google Shape;629;p70"/>
          <p:cNvSpPr txBox="1"/>
          <p:nvPr>
            <p:ph type="title"/>
          </p:nvPr>
        </p:nvSpPr>
        <p:spPr>
          <a:xfrm>
            <a:off x="592775" y="3849553"/>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sz="3000">
                <a:solidFill>
                  <a:srgbClr val="000000"/>
                </a:solidFill>
                <a:latin typeface="Arial"/>
                <a:ea typeface="Arial"/>
                <a:cs typeface="Arial"/>
                <a:sym typeface="Arial"/>
              </a:rPr>
              <a:t>Keep the previous data in mind!</a:t>
            </a:r>
            <a:endParaRPr sz="30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71"/>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Concepts -&gt; Discussion</a:t>
            </a:r>
            <a:endParaRPr/>
          </a:p>
        </p:txBody>
      </p:sp>
      <p:graphicFrame>
        <p:nvGraphicFramePr>
          <p:cNvPr id="635" name="Google Shape;635;p71"/>
          <p:cNvGraphicFramePr/>
          <p:nvPr/>
        </p:nvGraphicFramePr>
        <p:xfrm>
          <a:off x="792625" y="9850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a:txBody>
                    <a:bodyPr/>
                    <a:lstStyle/>
                    <a:p>
                      <a:pPr indent="0" lvl="0" marL="0" rtl="0" algn="ctr">
                        <a:spcBef>
                          <a:spcPts val="0"/>
                        </a:spcBef>
                        <a:spcAft>
                          <a:spcPts val="0"/>
                        </a:spcAft>
                        <a:buNone/>
                      </a:pPr>
                      <a:r>
                        <a:rPr b="1" lang="en" sz="1100">
                          <a:solidFill>
                            <a:srgbClr val="0000FF"/>
                          </a:solidFill>
                        </a:rPr>
                        <a:t>Feature/Ingredient</a:t>
                      </a:r>
                      <a:endParaRPr b="1" sz="1100">
                        <a:solidFill>
                          <a:srgbClr val="00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9900FF"/>
                          </a:solidFill>
                        </a:rPr>
                        <a:t>Expected Change</a:t>
                      </a:r>
                      <a:endParaRPr b="1" sz="1100">
                        <a:solidFill>
                          <a:srgbClr val="99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38761D"/>
                          </a:solidFill>
                        </a:rPr>
                        <a:t>Why?</a:t>
                      </a:r>
                      <a:endParaRPr b="1" sz="1100">
                        <a:solidFill>
                          <a:srgbClr val="38761D"/>
                        </a:solidFill>
                      </a:endParaRPr>
                    </a:p>
                  </a:txBody>
                  <a:tcPr marT="68575" marB="68575" marR="91425" marL="91425">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Cloud Cover </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t>Continued clearing for NW OK </a:t>
                      </a:r>
                      <a:endParaRPr sz="1100"/>
                    </a:p>
                    <a:p>
                      <a:pPr indent="0" lvl="0" marL="0" rtl="0" algn="l">
                        <a:spcBef>
                          <a:spcPts val="0"/>
                        </a:spcBef>
                        <a:spcAft>
                          <a:spcPts val="0"/>
                        </a:spcAft>
                        <a:buNone/>
                      </a:pPr>
                      <a:r>
                        <a:rPr lang="en" sz="1100"/>
                        <a:t>(until convection develops)</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t>Dry air at mid-upper levels overspreading SW KS (from water vapor imagery) with early signs of partial clearing in visible imagery. Also, the saturated boundary layer at DDC is shallower/easier to mix out by afternoon.</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636" name="Google Shape;636;p71"/>
          <p:cNvGraphicFramePr/>
          <p:nvPr/>
        </p:nvGraphicFramePr>
        <p:xfrm>
          <a:off x="792625" y="30424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gridSpan="3">
                  <a:txBody>
                    <a:bodyPr/>
                    <a:lstStyle/>
                    <a:p>
                      <a:pPr indent="0" lvl="0" marL="0" rtl="0" algn="ctr">
                        <a:spcBef>
                          <a:spcPts val="0"/>
                        </a:spcBef>
                        <a:spcAft>
                          <a:spcPts val="0"/>
                        </a:spcAft>
                        <a:buNone/>
                      </a:pPr>
                      <a:r>
                        <a:rPr b="1" lang="en" sz="1400"/>
                        <a:t>Discussion Sentence(s)</a:t>
                      </a:r>
                      <a:endParaRPr b="1" sz="1400"/>
                    </a:p>
                  </a:txBody>
                  <a:tcPr marT="68575" marB="68575" marR="91425" marL="91425"/>
                </a:tc>
                <a:tc hMerge="1"/>
                <a:tc hMerge="1"/>
              </a:tr>
              <a:tr h="777225">
                <a:tc gridSpan="3">
                  <a:txBody>
                    <a:bodyPr/>
                    <a:lstStyle/>
                    <a:p>
                      <a:pPr indent="0" lvl="0" marL="0" rtl="0" algn="ctr">
                        <a:spcBef>
                          <a:spcPts val="0"/>
                        </a:spcBef>
                        <a:spcAft>
                          <a:spcPts val="0"/>
                        </a:spcAft>
                        <a:buNone/>
                      </a:pPr>
                      <a:r>
                        <a:rPr lang="en" sz="1400">
                          <a:solidFill>
                            <a:srgbClr val="0000FF"/>
                          </a:solidFill>
                        </a:rPr>
                        <a:t>Recent satellite imagery shows a stratus deck over central OK with decreasing clouds to the north/northwest into </a:t>
                      </a:r>
                      <a:r>
                        <a:rPr lang="en">
                          <a:solidFill>
                            <a:srgbClr val="0000FF"/>
                          </a:solidFill>
                        </a:rPr>
                        <a:t>NW OK</a:t>
                      </a:r>
                      <a:r>
                        <a:rPr lang="en" sz="1400">
                          <a:solidFill>
                            <a:srgbClr val="0000FF"/>
                          </a:solidFill>
                        </a:rPr>
                        <a:t>. </a:t>
                      </a:r>
                      <a:r>
                        <a:rPr lang="en">
                          <a:solidFill>
                            <a:srgbClr val="38761D"/>
                          </a:solidFill>
                        </a:rPr>
                        <a:t>D</a:t>
                      </a:r>
                      <a:r>
                        <a:rPr lang="en" sz="1400">
                          <a:solidFill>
                            <a:srgbClr val="38761D"/>
                          </a:solidFill>
                        </a:rPr>
                        <a:t>rier air aloft overspreading SW KS (per water vapor imagery) and gradual mixing of a shallow moist boundary layer (per the 12 Z DDC sounding)</a:t>
                      </a:r>
                      <a:r>
                        <a:rPr lang="en" sz="1400">
                          <a:solidFill>
                            <a:srgbClr val="0000FF"/>
                          </a:solidFill>
                        </a:rPr>
                        <a:t> </a:t>
                      </a:r>
                      <a:endParaRPr sz="1400">
                        <a:solidFill>
                          <a:srgbClr val="0000FF"/>
                        </a:solidFill>
                      </a:endParaRPr>
                    </a:p>
                    <a:p>
                      <a:pPr indent="0" lvl="0" marL="0" rtl="0" algn="ctr">
                        <a:spcBef>
                          <a:spcPts val="0"/>
                        </a:spcBef>
                        <a:spcAft>
                          <a:spcPts val="0"/>
                        </a:spcAft>
                        <a:buNone/>
                      </a:pPr>
                      <a:r>
                        <a:rPr lang="en" sz="1400">
                          <a:solidFill>
                            <a:srgbClr val="9900FF"/>
                          </a:solidFill>
                        </a:rPr>
                        <a:t>may allow for mostly clear to partly cloudy skies by early afternoon.</a:t>
                      </a:r>
                      <a:endParaRPr sz="1400">
                        <a:solidFill>
                          <a:srgbClr val="9900FF"/>
                        </a:solidFill>
                      </a:endParaRPr>
                    </a:p>
                  </a:txBody>
                  <a:tcPr marT="68575" marB="68575" marR="91425" marL="91425"/>
                </a:tc>
                <a:tc hMerge="1"/>
                <a:tc hMerge="1"/>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72"/>
          <p:cNvSpPr txBox="1"/>
          <p:nvPr>
            <p:ph type="title"/>
          </p:nvPr>
        </p:nvSpPr>
        <p:spPr>
          <a:xfrm>
            <a:off x="457200" y="154484"/>
            <a:ext cx="8229600" cy="643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a:t>Concepts -&gt; Discussion</a:t>
            </a:r>
            <a:endParaRPr/>
          </a:p>
        </p:txBody>
      </p:sp>
      <p:graphicFrame>
        <p:nvGraphicFramePr>
          <p:cNvPr id="642" name="Google Shape;642;p72"/>
          <p:cNvGraphicFramePr/>
          <p:nvPr/>
        </p:nvGraphicFramePr>
        <p:xfrm>
          <a:off x="792625" y="12136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a:txBody>
                    <a:bodyPr/>
                    <a:lstStyle/>
                    <a:p>
                      <a:pPr indent="0" lvl="0" marL="0" rtl="0" algn="ctr">
                        <a:spcBef>
                          <a:spcPts val="0"/>
                        </a:spcBef>
                        <a:spcAft>
                          <a:spcPts val="0"/>
                        </a:spcAft>
                        <a:buNone/>
                      </a:pPr>
                      <a:r>
                        <a:rPr b="1" lang="en" sz="1100">
                          <a:solidFill>
                            <a:srgbClr val="0000FF"/>
                          </a:solidFill>
                        </a:rPr>
                        <a:t>Feature/Ingredient</a:t>
                      </a:r>
                      <a:endParaRPr b="1" sz="1100">
                        <a:solidFill>
                          <a:srgbClr val="00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9900FF"/>
                          </a:solidFill>
                        </a:rPr>
                        <a:t>Expected Change</a:t>
                      </a:r>
                      <a:endParaRPr b="1" sz="1100">
                        <a:solidFill>
                          <a:srgbClr val="9900FF"/>
                        </a:solidFill>
                      </a:endParaRPr>
                    </a:p>
                  </a:txBody>
                  <a:tcPr marT="68575" marB="6857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100">
                          <a:solidFill>
                            <a:srgbClr val="38761D"/>
                          </a:solidFill>
                        </a:rPr>
                        <a:t>Why?</a:t>
                      </a:r>
                      <a:endParaRPr b="1" sz="1100">
                        <a:solidFill>
                          <a:srgbClr val="38761D"/>
                        </a:solidFill>
                      </a:endParaRPr>
                    </a:p>
                  </a:txBody>
                  <a:tcPr marT="68575" marB="68575" marR="91425" marL="91425">
                    <a:lnB cap="flat" cmpd="sng" w="9525">
                      <a:solidFill>
                        <a:srgbClr val="9E9E9E"/>
                      </a:solidFill>
                      <a:prstDash val="solid"/>
                      <a:round/>
                      <a:headEnd len="sm" w="sm" type="none"/>
                      <a:tailEnd len="sm" w="sm" type="none"/>
                    </a:lnB>
                  </a:tcPr>
                </a:tc>
              </a:tr>
              <a:tr h="777225">
                <a:tc>
                  <a:txBody>
                    <a:bodyPr/>
                    <a:lstStyle/>
                    <a:p>
                      <a:pPr indent="0" lvl="0" marL="0" rtl="0" algn="ctr">
                        <a:spcBef>
                          <a:spcPts val="0"/>
                        </a:spcBef>
                        <a:spcAft>
                          <a:spcPts val="0"/>
                        </a:spcAft>
                        <a:buNone/>
                      </a:pPr>
                      <a:r>
                        <a:rPr lang="en" sz="1100"/>
                        <a:t>Diurnal Heating Efficiency</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t>Poor diurnal heating for central OK; better diurnal heating for SW KS.</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t>Cloud cover will likely persist for central OK, fewer clouds are expected for SW KS.</a:t>
                      </a:r>
                      <a:endParaRPr sz="1100"/>
                    </a:p>
                  </a:txBody>
                  <a:tcPr marT="68575" marB="6857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643" name="Google Shape;643;p72"/>
          <p:cNvGraphicFramePr/>
          <p:nvPr/>
        </p:nvGraphicFramePr>
        <p:xfrm>
          <a:off x="792625" y="2928150"/>
          <a:ext cx="3000000" cy="3000000"/>
        </p:xfrm>
        <a:graphic>
          <a:graphicData uri="http://schemas.openxmlformats.org/drawingml/2006/table">
            <a:tbl>
              <a:tblPr>
                <a:noFill/>
                <a:tableStyleId>{0CE27F5F-2C0C-43A2-B16A-4D1D1B151DC0}</a:tableStyleId>
              </a:tblPr>
              <a:tblGrid>
                <a:gridCol w="2578100"/>
                <a:gridCol w="2578100"/>
                <a:gridCol w="2578100"/>
              </a:tblGrid>
              <a:tr h="297150">
                <a:tc gridSpan="3">
                  <a:txBody>
                    <a:bodyPr/>
                    <a:lstStyle/>
                    <a:p>
                      <a:pPr indent="0" lvl="0" marL="0" rtl="0" algn="ctr">
                        <a:spcBef>
                          <a:spcPts val="0"/>
                        </a:spcBef>
                        <a:spcAft>
                          <a:spcPts val="0"/>
                        </a:spcAft>
                        <a:buNone/>
                      </a:pPr>
                      <a:r>
                        <a:rPr b="1" lang="en" sz="1400"/>
                        <a:t>Discussion Sentence(s)</a:t>
                      </a:r>
                      <a:endParaRPr b="1" sz="1400"/>
                    </a:p>
                  </a:txBody>
                  <a:tcPr marT="68575" marB="68575" marR="91425" marL="91425"/>
                </a:tc>
                <a:tc hMerge="1"/>
                <a:tc hMerge="1"/>
              </a:tr>
              <a:tr h="777225">
                <a:tc gridSpan="3">
                  <a:txBody>
                    <a:bodyPr/>
                    <a:lstStyle/>
                    <a:p>
                      <a:pPr indent="0" lvl="0" marL="0" rtl="0" algn="ctr">
                        <a:spcBef>
                          <a:spcPts val="0"/>
                        </a:spcBef>
                        <a:spcAft>
                          <a:spcPts val="0"/>
                        </a:spcAft>
                        <a:buClr>
                          <a:schemeClr val="dk1"/>
                        </a:buClr>
                        <a:buSzPts val="800"/>
                        <a:buFont typeface="Arial"/>
                        <a:buNone/>
                      </a:pPr>
                      <a:r>
                        <a:rPr lang="en">
                          <a:solidFill>
                            <a:srgbClr val="38761D"/>
                          </a:solidFill>
                        </a:rPr>
                        <a:t>M</a:t>
                      </a:r>
                      <a:r>
                        <a:rPr lang="en" sz="1400">
                          <a:solidFill>
                            <a:srgbClr val="38761D"/>
                          </a:solidFill>
                        </a:rPr>
                        <a:t>ostly clear to partly cloudy skies </a:t>
                      </a:r>
                      <a:r>
                        <a:rPr lang="en">
                          <a:solidFill>
                            <a:srgbClr val="38761D"/>
                          </a:solidFill>
                        </a:rPr>
                        <a:t>across </a:t>
                      </a:r>
                      <a:r>
                        <a:rPr lang="en" sz="1400">
                          <a:solidFill>
                            <a:srgbClr val="38761D"/>
                          </a:solidFill>
                        </a:rPr>
                        <a:t>northwest OK into KS </a:t>
                      </a:r>
                      <a:r>
                        <a:rPr lang="en" sz="1400">
                          <a:solidFill>
                            <a:srgbClr val="9900FF"/>
                          </a:solidFill>
                        </a:rPr>
                        <a:t>will allow for </a:t>
                      </a:r>
                      <a:r>
                        <a:rPr lang="en">
                          <a:solidFill>
                            <a:srgbClr val="9900FF"/>
                          </a:solidFill>
                        </a:rPr>
                        <a:t>strong</a:t>
                      </a:r>
                      <a:r>
                        <a:rPr lang="en" sz="1400">
                          <a:solidFill>
                            <a:srgbClr val="9900FF"/>
                          </a:solidFill>
                        </a:rPr>
                        <a:t> daytime heating</a:t>
                      </a:r>
                      <a:r>
                        <a:rPr lang="en" sz="1400">
                          <a:solidFill>
                            <a:schemeClr val="hlink"/>
                          </a:solidFill>
                        </a:rPr>
                        <a:t> </a:t>
                      </a:r>
                      <a:r>
                        <a:rPr lang="en" sz="1400">
                          <a:solidFill>
                            <a:srgbClr val="980000"/>
                          </a:solidFill>
                        </a:rPr>
                        <a:t>and aid in destabilization by late afternoon.</a:t>
                      </a:r>
                      <a:r>
                        <a:rPr lang="en" sz="1100">
                          <a:solidFill>
                            <a:schemeClr val="hlink"/>
                          </a:solidFill>
                        </a:rPr>
                        <a:t> </a:t>
                      </a:r>
                      <a:endParaRPr sz="1400">
                        <a:solidFill>
                          <a:srgbClr val="980000"/>
                        </a:solidFill>
                      </a:endParaRPr>
                    </a:p>
                  </a:txBody>
                  <a:tcPr marT="68575" marB="68575" marR="91425" marL="91425"/>
                </a:tc>
                <a:tc hMerge="1"/>
                <a:tc hMerge="1"/>
              </a:tr>
            </a:tbl>
          </a:graphicData>
        </a:graphic>
      </p:graphicFrame>
      <p:sp>
        <p:nvSpPr>
          <p:cNvPr id="644" name="Google Shape;644;p72"/>
          <p:cNvSpPr txBox="1"/>
          <p:nvPr>
            <p:ph type="title"/>
          </p:nvPr>
        </p:nvSpPr>
        <p:spPr>
          <a:xfrm>
            <a:off x="592775" y="4192453"/>
            <a:ext cx="82296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 sz="2200">
                <a:solidFill>
                  <a:srgbClr val="000000"/>
                </a:solidFill>
                <a:latin typeface="Arial"/>
                <a:ea typeface="Arial"/>
                <a:cs typeface="Arial"/>
                <a:sym typeface="Arial"/>
              </a:rPr>
              <a:t>Here we tie in the observed trends directly into our severe weather forecast!</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nvSpPr>
        <p:spPr>
          <a:xfrm>
            <a:off x="0" y="0"/>
            <a:ext cx="9144000" cy="1277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900"/>
              <a:buFont typeface="Arial"/>
              <a:buNone/>
            </a:pPr>
            <a:r>
              <a:rPr lang="en" sz="1900">
                <a:solidFill>
                  <a:schemeClr val="dk1"/>
                </a:solidFill>
                <a:latin typeface="Calibri"/>
                <a:ea typeface="Calibri"/>
                <a:cs typeface="Calibri"/>
                <a:sym typeface="Calibri"/>
              </a:rPr>
              <a:t>The most important concept:</a:t>
            </a:r>
            <a:endParaRPr sz="1900">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900"/>
              <a:buFont typeface="Arial"/>
              <a:buNone/>
            </a:pPr>
            <a:r>
              <a:t/>
            </a:r>
            <a:endParaRPr sz="1900">
              <a:solidFill>
                <a:schemeClr val="dk1"/>
              </a:solidFill>
              <a:latin typeface="Calibri"/>
              <a:ea typeface="Calibri"/>
              <a:cs typeface="Calibri"/>
              <a:sym typeface="Calibri"/>
            </a:endParaRPr>
          </a:p>
          <a:p>
            <a:pPr indent="0" lvl="0" marL="0" rtl="0" algn="ctr">
              <a:spcBef>
                <a:spcPts val="0"/>
              </a:spcBef>
              <a:spcAft>
                <a:spcPts val="0"/>
              </a:spcAft>
              <a:buNone/>
            </a:pPr>
            <a:r>
              <a:rPr b="1" lang="en" sz="3300" u="sng">
                <a:solidFill>
                  <a:schemeClr val="dk1"/>
                </a:solidFill>
                <a:latin typeface="Calibri"/>
                <a:ea typeface="Calibri"/>
                <a:cs typeface="Calibri"/>
                <a:sym typeface="Calibri"/>
              </a:rPr>
              <a:t>Know your audience</a:t>
            </a:r>
            <a:endParaRPr sz="2800"/>
          </a:p>
        </p:txBody>
      </p:sp>
      <p:sp>
        <p:nvSpPr>
          <p:cNvPr id="107" name="Google Shape;107;p19"/>
          <p:cNvSpPr txBox="1"/>
          <p:nvPr/>
        </p:nvSpPr>
        <p:spPr>
          <a:xfrm>
            <a:off x="890925" y="1347325"/>
            <a:ext cx="31713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Writing for other meteorologists: </a:t>
            </a:r>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WHAT</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WHERE</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WHEN </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WHY</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CONFIDENCE</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POTENTIAL IMPACTS </a:t>
            </a:r>
            <a:endParaRPr/>
          </a:p>
        </p:txBody>
      </p:sp>
      <p:sp>
        <p:nvSpPr>
          <p:cNvPr id="108" name="Google Shape;108;p19"/>
          <p:cNvSpPr txBox="1"/>
          <p:nvPr/>
        </p:nvSpPr>
        <p:spPr>
          <a:xfrm>
            <a:off x="4916925" y="1347325"/>
            <a:ext cx="37419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Writing for decision makers and/or public: </a:t>
            </a:r>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WHAT</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WHERE</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WHEN</a:t>
            </a:r>
            <a:r>
              <a:rPr lang="en" sz="1900">
                <a:solidFill>
                  <a:schemeClr val="dk1"/>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WHY</a:t>
            </a:r>
            <a:endParaRPr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CONFIDENCE</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POTENTIAL IMPACTS</a:t>
            </a:r>
            <a:r>
              <a:rPr lang="en" sz="1900">
                <a:solidFill>
                  <a:schemeClr val="dk1"/>
                </a:solidFill>
                <a:latin typeface="Calibri"/>
                <a:ea typeface="Calibri"/>
                <a:cs typeface="Calibri"/>
                <a:sym typeface="Calibri"/>
              </a:rPr>
              <a:t> </a:t>
            </a:r>
            <a:endParaRPr/>
          </a:p>
        </p:txBody>
      </p:sp>
      <p:cxnSp>
        <p:nvCxnSpPr>
          <p:cNvPr id="109" name="Google Shape;109;p19"/>
          <p:cNvCxnSpPr/>
          <p:nvPr/>
        </p:nvCxnSpPr>
        <p:spPr>
          <a:xfrm>
            <a:off x="2018725" y="3434150"/>
            <a:ext cx="23100" cy="711600"/>
          </a:xfrm>
          <a:prstGeom prst="straightConnector1">
            <a:avLst/>
          </a:prstGeom>
          <a:noFill/>
          <a:ln cap="flat" cmpd="sng" w="38100">
            <a:solidFill>
              <a:schemeClr val="dk1"/>
            </a:solidFill>
            <a:prstDash val="solid"/>
            <a:round/>
            <a:headEnd len="med" w="med" type="none"/>
            <a:tailEnd len="med" w="med" type="triangle"/>
          </a:ln>
        </p:spPr>
      </p:cxnSp>
      <p:sp>
        <p:nvSpPr>
          <p:cNvPr id="110" name="Google Shape;110;p19"/>
          <p:cNvSpPr txBox="1"/>
          <p:nvPr/>
        </p:nvSpPr>
        <p:spPr>
          <a:xfrm>
            <a:off x="384450" y="4131425"/>
            <a:ext cx="4022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Gives mets the scientific information they need to craft their local message to public/partners. </a:t>
            </a:r>
            <a:endParaRPr/>
          </a:p>
        </p:txBody>
      </p:sp>
      <p:cxnSp>
        <p:nvCxnSpPr>
          <p:cNvPr id="111" name="Google Shape;111;p19"/>
          <p:cNvCxnSpPr/>
          <p:nvPr/>
        </p:nvCxnSpPr>
        <p:spPr>
          <a:xfrm>
            <a:off x="6362125" y="3434150"/>
            <a:ext cx="23100" cy="711600"/>
          </a:xfrm>
          <a:prstGeom prst="straightConnector1">
            <a:avLst/>
          </a:prstGeom>
          <a:noFill/>
          <a:ln cap="flat" cmpd="sng" w="38100">
            <a:solidFill>
              <a:schemeClr val="dk1"/>
            </a:solidFill>
            <a:prstDash val="solid"/>
            <a:round/>
            <a:headEnd len="med" w="med" type="none"/>
            <a:tailEnd len="med" w="med" type="triangle"/>
          </a:ln>
        </p:spPr>
      </p:cxnSp>
      <p:sp>
        <p:nvSpPr>
          <p:cNvPr id="112" name="Google Shape;112;p19"/>
          <p:cNvSpPr txBox="1"/>
          <p:nvPr/>
        </p:nvSpPr>
        <p:spPr>
          <a:xfrm>
            <a:off x="4575450" y="4131425"/>
            <a:ext cx="4303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Allows decision makers and the public to make informed decisions and take action. They don’t necessarily care about “why” an event is occurring.</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7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50" name="Google Shape;650;p7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51" name="Google Shape;651;p7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74"/>
          <p:cNvSpPr txBox="1"/>
          <p:nvPr/>
        </p:nvSpPr>
        <p:spPr>
          <a:xfrm>
            <a:off x="0" y="1056413"/>
            <a:ext cx="9063000" cy="369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a:p>
          <a:p>
            <a:pPr indent="0" lvl="0" marL="0" rtl="0" algn="ctr">
              <a:spcBef>
                <a:spcPts val="0"/>
              </a:spcBef>
              <a:spcAft>
                <a:spcPts val="0"/>
              </a:spcAft>
              <a:buNone/>
            </a:pPr>
            <a:r>
              <a:t/>
            </a:r>
            <a:endParaRPr>
              <a:solidFill>
                <a:srgbClr val="0000FF"/>
              </a:solidFill>
            </a:endParaRPr>
          </a:p>
          <a:p>
            <a:pPr indent="0" lvl="0" marL="0" rtl="0" algn="ctr">
              <a:spcBef>
                <a:spcPts val="0"/>
              </a:spcBef>
              <a:spcAft>
                <a:spcPts val="0"/>
              </a:spcAft>
              <a:buClr>
                <a:schemeClr val="dk1"/>
              </a:buClr>
              <a:buSzPts val="1100"/>
              <a:buFont typeface="Arial"/>
              <a:buNone/>
            </a:pPr>
            <a:r>
              <a:rPr lang="en" sz="2100">
                <a:solidFill>
                  <a:srgbClr val="0000FF"/>
                </a:solidFill>
              </a:rPr>
              <a:t>Recent satellite imagery shows a stratus deck over central OK with decreasing clouds to the north/northwest into NW OK. </a:t>
            </a:r>
            <a:r>
              <a:rPr lang="en" sz="2100">
                <a:solidFill>
                  <a:srgbClr val="38761D"/>
                </a:solidFill>
              </a:rPr>
              <a:t>Drier air aloft overspreading SW KS (per water vapor imagery) and gradual mixing of a shallow moist boundary layer (per the 12 Z DDC sounding)</a:t>
            </a:r>
            <a:r>
              <a:rPr lang="en" sz="2100">
                <a:solidFill>
                  <a:srgbClr val="0000FF"/>
                </a:solidFill>
              </a:rPr>
              <a:t> </a:t>
            </a:r>
            <a:endParaRPr sz="2100">
              <a:solidFill>
                <a:srgbClr val="0000FF"/>
              </a:solidFill>
            </a:endParaRPr>
          </a:p>
          <a:p>
            <a:pPr indent="0" lvl="0" marL="0" rtl="0" algn="ctr">
              <a:spcBef>
                <a:spcPts val="0"/>
              </a:spcBef>
              <a:spcAft>
                <a:spcPts val="0"/>
              </a:spcAft>
              <a:buClr>
                <a:schemeClr val="dk1"/>
              </a:buClr>
              <a:buSzPts val="1100"/>
              <a:buFont typeface="Arial"/>
              <a:buNone/>
            </a:pPr>
            <a:r>
              <a:rPr lang="en" sz="2100">
                <a:solidFill>
                  <a:srgbClr val="9900FF"/>
                </a:solidFill>
              </a:rPr>
              <a:t>may allow for mostly clear to partly cloudy skies by early afternoon.</a:t>
            </a:r>
            <a:endParaRPr sz="2100">
              <a:solidFill>
                <a:srgbClr val="9900FF"/>
              </a:solidFill>
            </a:endParaRPr>
          </a:p>
          <a:p>
            <a:pPr indent="0" lvl="0" marL="0" rtl="0" algn="ctr">
              <a:spcBef>
                <a:spcPts val="0"/>
              </a:spcBef>
              <a:spcAft>
                <a:spcPts val="0"/>
              </a:spcAft>
              <a:buClr>
                <a:schemeClr val="dk1"/>
              </a:buClr>
              <a:buSzPts val="1100"/>
              <a:buFont typeface="Arial"/>
              <a:buNone/>
            </a:pPr>
            <a:r>
              <a:t/>
            </a:r>
            <a:endParaRPr sz="2500">
              <a:solidFill>
                <a:schemeClr val="hlink"/>
              </a:solidFill>
            </a:endParaRPr>
          </a:p>
          <a:p>
            <a:pPr indent="0" lvl="0" marL="0" rtl="0" algn="ctr">
              <a:spcBef>
                <a:spcPts val="0"/>
              </a:spcBef>
              <a:spcAft>
                <a:spcPts val="0"/>
              </a:spcAft>
              <a:buNone/>
            </a:pPr>
            <a:r>
              <a:rPr lang="en" sz="2100">
                <a:solidFill>
                  <a:srgbClr val="38761D"/>
                </a:solidFill>
              </a:rPr>
              <a:t>Mostly clear to partly cloudy skies across northwest OK into KS </a:t>
            </a:r>
            <a:r>
              <a:rPr lang="en" sz="2100">
                <a:solidFill>
                  <a:srgbClr val="9900FF"/>
                </a:solidFill>
              </a:rPr>
              <a:t>will allow for strong daytime heating</a:t>
            </a:r>
            <a:r>
              <a:rPr lang="en" sz="2100">
                <a:solidFill>
                  <a:schemeClr val="accent5"/>
                </a:solidFill>
              </a:rPr>
              <a:t> </a:t>
            </a:r>
            <a:r>
              <a:rPr lang="en" sz="2100">
                <a:solidFill>
                  <a:srgbClr val="980000"/>
                </a:solidFill>
              </a:rPr>
              <a:t>and aid in destabilization by late afternoon.</a:t>
            </a:r>
            <a:r>
              <a:rPr lang="en" sz="1800">
                <a:solidFill>
                  <a:schemeClr val="accent5"/>
                </a:solidFill>
              </a:rPr>
              <a:t> </a:t>
            </a:r>
            <a:r>
              <a:rPr lang="en" sz="2100">
                <a:solidFill>
                  <a:srgbClr val="0000FF"/>
                </a:solidFill>
              </a:rPr>
              <a:t> </a:t>
            </a:r>
            <a:endParaRPr sz="2100">
              <a:solidFill>
                <a:srgbClr val="38761D"/>
              </a:solidFill>
            </a:endParaRPr>
          </a:p>
          <a:p>
            <a:pPr indent="0" lvl="0" marL="0" rtl="0" algn="ctr">
              <a:spcBef>
                <a:spcPts val="0"/>
              </a:spcBef>
              <a:spcAft>
                <a:spcPts val="0"/>
              </a:spcAft>
              <a:buNone/>
            </a:pPr>
            <a:r>
              <a:t/>
            </a:r>
            <a:endParaRPr>
              <a:solidFill>
                <a:srgbClr val="38761D"/>
              </a:solidFill>
            </a:endParaRPr>
          </a:p>
          <a:p>
            <a:pPr indent="0" lvl="0" marL="0" rtl="0" algn="ctr">
              <a:spcBef>
                <a:spcPts val="0"/>
              </a:spcBef>
              <a:spcAft>
                <a:spcPts val="0"/>
              </a:spcAft>
              <a:buNone/>
            </a:pPr>
            <a:r>
              <a:t/>
            </a:r>
            <a:endParaRPr>
              <a:solidFill>
                <a:schemeClr val="dk1"/>
              </a:solidFill>
            </a:endParaRPr>
          </a:p>
        </p:txBody>
      </p:sp>
      <p:sp>
        <p:nvSpPr>
          <p:cNvPr id="658" name="Google Shape;658;p74"/>
          <p:cNvSpPr txBox="1"/>
          <p:nvPr>
            <p:ph type="ctrTitle"/>
          </p:nvPr>
        </p:nvSpPr>
        <p:spPr>
          <a:xfrm>
            <a:off x="0" y="-21781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3600" u="sng"/>
              <a:t>Our Satellite-Based Discussion</a:t>
            </a:r>
            <a:endParaRPr sz="20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75"/>
          <p:cNvSpPr txBox="1"/>
          <p:nvPr/>
        </p:nvSpPr>
        <p:spPr>
          <a:xfrm>
            <a:off x="0" y="542075"/>
            <a:ext cx="6342300" cy="503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1100">
                <a:solidFill>
                  <a:schemeClr val="dk1"/>
                </a:solidFill>
              </a:rPr>
              <a:t>Synopsis</a:t>
            </a:r>
            <a:endParaRPr b="1"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hlink"/>
              </a:solidFill>
            </a:endParaRPr>
          </a:p>
          <a:p>
            <a:pPr indent="0" lvl="0" marL="0" rtl="0" algn="ctr">
              <a:spcBef>
                <a:spcPts val="0"/>
              </a:spcBef>
              <a:spcAft>
                <a:spcPts val="0"/>
              </a:spcAft>
              <a:buClr>
                <a:schemeClr val="dk1"/>
              </a:buClr>
              <a:buSzPts val="1100"/>
              <a:buFont typeface="Arial"/>
              <a:buNone/>
            </a:pPr>
            <a:r>
              <a:rPr lang="en" sz="800">
                <a:solidFill>
                  <a:schemeClr val="hlink"/>
                </a:solidFill>
              </a:rPr>
              <a:t>The 500 mb trough noted in the 12Z analysis over southern Nevada</a:t>
            </a:r>
            <a:r>
              <a:rPr lang="en" sz="800">
                <a:solidFill>
                  <a:schemeClr val="dk1"/>
                </a:solidFill>
              </a:rPr>
              <a:t> </a:t>
            </a:r>
            <a:r>
              <a:rPr lang="en" sz="800">
                <a:solidFill>
                  <a:srgbClr val="9900FF"/>
                </a:solidFill>
              </a:rPr>
              <a:t>is forecast to translate east through the day into the Four Corners region by 00Z with minimal deepening</a:t>
            </a:r>
            <a:r>
              <a:rPr lang="en" sz="800">
                <a:solidFill>
                  <a:schemeClr val="dk1"/>
                </a:solidFill>
              </a:rPr>
              <a:t> </a:t>
            </a:r>
            <a:r>
              <a:rPr lang="en" sz="800">
                <a:solidFill>
                  <a:srgbClr val="38761D"/>
                </a:solidFill>
              </a:rPr>
              <a:t>due to strong cyclonic vorticity advection atop of weak low to mid-level cold advection</a:t>
            </a:r>
            <a:r>
              <a:rPr lang="en" sz="800">
                <a:solidFill>
                  <a:schemeClr val="dk1"/>
                </a:solidFill>
              </a:rPr>
              <a:t>. </a:t>
            </a:r>
            <a:r>
              <a:rPr lang="en" sz="800">
                <a:solidFill>
                  <a:schemeClr val="hlink"/>
                </a:solidFill>
              </a:rPr>
              <a:t>A weak lee trough is noted at 850 mb from eastern CO southward into northeast NM.</a:t>
            </a:r>
            <a:r>
              <a:rPr lang="en" sz="800">
                <a:solidFill>
                  <a:schemeClr val="dk1"/>
                </a:solidFill>
              </a:rPr>
              <a:t> </a:t>
            </a:r>
            <a:r>
              <a:rPr lang="en" sz="800">
                <a:solidFill>
                  <a:srgbClr val="9900FF"/>
                </a:solidFill>
              </a:rPr>
              <a:t>This lee trough will deepen through the day over eastern CO</a:t>
            </a:r>
            <a:r>
              <a:rPr lang="en" sz="800">
                <a:solidFill>
                  <a:schemeClr val="dk1"/>
                </a:solidFill>
              </a:rPr>
              <a:t> </a:t>
            </a:r>
            <a:r>
              <a:rPr lang="en" sz="800">
                <a:solidFill>
                  <a:srgbClr val="38761D"/>
                </a:solidFill>
              </a:rPr>
              <a:t>as strong differential cyclonic vorticity advection aloft overspreads the region in tandem with an increasing zonal flow component </a:t>
            </a:r>
            <a:endParaRPr sz="800">
              <a:solidFill>
                <a:srgbClr val="38761D"/>
              </a:solidFill>
            </a:endParaRPr>
          </a:p>
          <a:p>
            <a:pPr indent="0" lvl="0" marL="0" rtl="0" algn="ctr">
              <a:spcBef>
                <a:spcPts val="0"/>
              </a:spcBef>
              <a:spcAft>
                <a:spcPts val="0"/>
              </a:spcAft>
              <a:buClr>
                <a:schemeClr val="dk1"/>
              </a:buClr>
              <a:buSzPts val="1100"/>
              <a:buFont typeface="Arial"/>
              <a:buNone/>
            </a:pPr>
            <a:r>
              <a:rPr lang="en" sz="800">
                <a:solidFill>
                  <a:srgbClr val="38761D"/>
                </a:solidFill>
              </a:rPr>
              <a:t>over the central Rockies</a:t>
            </a:r>
            <a:r>
              <a:rPr lang="en" sz="800">
                <a:solidFill>
                  <a:schemeClr val="dk1"/>
                </a:solidFill>
              </a:rPr>
              <a:t>.</a:t>
            </a:r>
            <a:endParaRPr sz="8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0" lvl="0" marL="0" rtl="0" algn="ctr">
              <a:spcBef>
                <a:spcPts val="0"/>
              </a:spcBef>
              <a:spcAft>
                <a:spcPts val="0"/>
              </a:spcAft>
              <a:buClr>
                <a:schemeClr val="dk1"/>
              </a:buClr>
              <a:buSzPts val="1100"/>
              <a:buFont typeface="Arial"/>
              <a:buNone/>
            </a:pPr>
            <a:r>
              <a:rPr b="1" lang="en" sz="1100">
                <a:solidFill>
                  <a:schemeClr val="dk1"/>
                </a:solidFill>
              </a:rPr>
              <a:t>Northwest OK Forecast Details</a:t>
            </a:r>
            <a:endParaRPr b="1"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0" lvl="0" marL="0" rtl="0" algn="ctr">
              <a:spcBef>
                <a:spcPts val="0"/>
              </a:spcBef>
              <a:spcAft>
                <a:spcPts val="0"/>
              </a:spcAft>
              <a:buClr>
                <a:schemeClr val="dk1"/>
              </a:buClr>
              <a:buSzPts val="1100"/>
              <a:buFont typeface="Arial"/>
              <a:buNone/>
            </a:pPr>
            <a:r>
              <a:rPr lang="en" sz="800">
                <a:solidFill>
                  <a:srgbClr val="38761D"/>
                </a:solidFill>
              </a:rPr>
              <a:t>12Z analyses also revealed northward moisture advection across western TX and OK</a:t>
            </a:r>
            <a:r>
              <a:rPr lang="en" sz="800">
                <a:solidFill>
                  <a:srgbClr val="6AA84F"/>
                </a:solidFill>
              </a:rPr>
              <a:t>.</a:t>
            </a:r>
            <a:r>
              <a:rPr lang="en" sz="800">
                <a:solidFill>
                  <a:schemeClr val="hlink"/>
                </a:solidFill>
              </a:rPr>
              <a:t> </a:t>
            </a:r>
            <a:r>
              <a:rPr lang="en" sz="800">
                <a:solidFill>
                  <a:srgbClr val="9900FF"/>
                </a:solidFill>
              </a:rPr>
              <a:t>This should help augment</a:t>
            </a:r>
            <a:r>
              <a:rPr lang="en" sz="800">
                <a:solidFill>
                  <a:schemeClr val="hlink"/>
                </a:solidFill>
              </a:rPr>
              <a:t> low to mid-level moisture </a:t>
            </a:r>
            <a:r>
              <a:rPr lang="en" sz="800">
                <a:solidFill>
                  <a:srgbClr val="9900FF"/>
                </a:solidFill>
              </a:rPr>
              <a:t>across northwest OK and western to central KS by late afternoon</a:t>
            </a:r>
            <a:r>
              <a:rPr lang="en" sz="800">
                <a:solidFill>
                  <a:schemeClr val="hlink"/>
                </a:solidFill>
              </a:rPr>
              <a:t>.  Additionally, deep layer wind shear </a:t>
            </a:r>
            <a:r>
              <a:rPr lang="en" sz="800">
                <a:solidFill>
                  <a:srgbClr val="9900FF"/>
                </a:solidFill>
              </a:rPr>
              <a:t>is expected to increase by late afternoon/early evening</a:t>
            </a:r>
            <a:r>
              <a:rPr lang="en" sz="800">
                <a:solidFill>
                  <a:schemeClr val="hlink"/>
                </a:solidFill>
              </a:rPr>
              <a:t> </a:t>
            </a:r>
            <a:r>
              <a:rPr lang="en" sz="800">
                <a:solidFill>
                  <a:srgbClr val="38761D"/>
                </a:solidFill>
              </a:rPr>
              <a:t>as 500 mb flow strengthens in response to the approach of the upper-level trough and its associated jet streak. </a:t>
            </a:r>
            <a:r>
              <a:rPr lang="en" sz="800">
                <a:solidFill>
                  <a:srgbClr val="980000"/>
                </a:solidFill>
              </a:rPr>
              <a:t>T</a:t>
            </a:r>
            <a:r>
              <a:rPr lang="en" sz="800">
                <a:solidFill>
                  <a:srgbClr val="980000"/>
                </a:solidFill>
              </a:rPr>
              <a:t>he combination of increasing moisture as well as deep-layer shear across northwest OK and KS may help enhance the potential for severe weather this afternoon and evening.</a:t>
            </a:r>
            <a:endParaRPr sz="800">
              <a:solidFill>
                <a:srgbClr val="980000"/>
              </a:solidFill>
            </a:endParaRPr>
          </a:p>
          <a:p>
            <a:pPr indent="0" lvl="0" marL="0" rtl="0" algn="ctr">
              <a:spcBef>
                <a:spcPts val="0"/>
              </a:spcBef>
              <a:spcAft>
                <a:spcPts val="0"/>
              </a:spcAft>
              <a:buNone/>
            </a:pPr>
            <a:r>
              <a:t/>
            </a:r>
            <a:endParaRPr sz="800">
              <a:solidFill>
                <a:srgbClr val="980000"/>
              </a:solidFill>
            </a:endParaRPr>
          </a:p>
          <a:p>
            <a:pPr indent="0" lvl="0" marL="0" rtl="0" algn="ctr">
              <a:spcBef>
                <a:spcPts val="0"/>
              </a:spcBef>
              <a:spcAft>
                <a:spcPts val="0"/>
              </a:spcAft>
              <a:buNone/>
            </a:pPr>
            <a:r>
              <a:rPr lang="en" sz="800">
                <a:solidFill>
                  <a:srgbClr val="980000"/>
                </a:solidFill>
              </a:rPr>
              <a:t>12Z Sounding analysis suggests that the convective environment should become more favorable for severe convection across central OK by 00Z as instability and deep-layer shear increase. </a:t>
            </a:r>
            <a:r>
              <a:rPr lang="en" sz="800">
                <a:solidFill>
                  <a:schemeClr val="hlink"/>
                </a:solidFill>
              </a:rPr>
              <a:t>Morning regional soundings show steep mid-level lapse rates within an EML over west TX and SW KS </a:t>
            </a:r>
            <a:r>
              <a:rPr lang="en" sz="800">
                <a:solidFill>
                  <a:srgbClr val="6AA84F"/>
                </a:solidFill>
              </a:rPr>
              <a:t>that will likely overspread into OK and central KS within a west/southwesterly flow regime within the 700-500 mb layer.</a:t>
            </a:r>
            <a:r>
              <a:rPr lang="en" sz="800">
                <a:solidFill>
                  <a:schemeClr val="hlink"/>
                </a:solidFill>
              </a:rPr>
              <a:t> </a:t>
            </a:r>
            <a:r>
              <a:rPr lang="en" sz="800">
                <a:solidFill>
                  <a:srgbClr val="9900FF"/>
                </a:solidFill>
              </a:rPr>
              <a:t>This will likely result in steepening lapse rates over OK by 00Z. </a:t>
            </a:r>
            <a:r>
              <a:rPr lang="en" sz="800">
                <a:solidFill>
                  <a:schemeClr val="hlink"/>
                </a:solidFill>
              </a:rPr>
              <a:t>The 12Z OUN sounding reveals a deep, saturated boundary-layer. </a:t>
            </a:r>
            <a:r>
              <a:rPr lang="en" sz="800">
                <a:solidFill>
                  <a:srgbClr val="38761D"/>
                </a:solidFill>
              </a:rPr>
              <a:t>Overcast skies, coupled with continued warm air advection within the lowest 3 km, may hinder diurnal heating and boundary layer mixing to a degree,</a:t>
            </a:r>
            <a:r>
              <a:rPr lang="en" sz="800">
                <a:solidFill>
                  <a:schemeClr val="hlink"/>
                </a:solidFill>
              </a:rPr>
              <a:t> </a:t>
            </a:r>
            <a:r>
              <a:rPr lang="en" sz="800">
                <a:solidFill>
                  <a:srgbClr val="9900FF"/>
                </a:solidFill>
              </a:rPr>
              <a:t>which will help maintain low-level moisture through the day.</a:t>
            </a:r>
            <a:r>
              <a:rPr lang="en" sz="800">
                <a:solidFill>
                  <a:schemeClr val="hlink"/>
                </a:solidFill>
              </a:rPr>
              <a:t> </a:t>
            </a:r>
            <a:r>
              <a:rPr lang="en" sz="800">
                <a:solidFill>
                  <a:srgbClr val="38761D"/>
                </a:solidFill>
              </a:rPr>
              <a:t>Any vertical mixing of moisture that does occur will likely be replenished by ample boundary-layer moisture noted in the upstream FWD sounding.</a:t>
            </a:r>
            <a:r>
              <a:rPr lang="en" sz="800">
                <a:solidFill>
                  <a:schemeClr val="dk1"/>
                </a:solidFill>
              </a:rPr>
              <a:t> </a:t>
            </a:r>
            <a:r>
              <a:rPr lang="en" sz="800">
                <a:solidFill>
                  <a:srgbClr val="980000"/>
                </a:solidFill>
              </a:rPr>
              <a:t>The combination of steepening lapse rates atop ample boundary-layer moisture will help increase instability by late afternoon. </a:t>
            </a:r>
            <a:r>
              <a:rPr lang="en" sz="800">
                <a:solidFill>
                  <a:srgbClr val="38761D"/>
                </a:solidFill>
              </a:rPr>
              <a:t>Mid to upper-level winds are forecast to strengthen through the afternoon and evening as stronger flow associated with the approaching upper-level trough across the West shifts east through the day.</a:t>
            </a:r>
            <a:r>
              <a:rPr lang="en" sz="800">
                <a:solidFill>
                  <a:schemeClr val="hlink"/>
                </a:solidFill>
              </a:rPr>
              <a:t> </a:t>
            </a:r>
            <a:r>
              <a:rPr lang="en" sz="800">
                <a:solidFill>
                  <a:srgbClr val="38761D"/>
                </a:solidFill>
              </a:rPr>
              <a:t>Given the southerly low-level flow noted in the 12 UTC OUN sounding (which will likely be maintained, if not augmented, as surface pressure falls to the north/northwest), </a:t>
            </a:r>
            <a:r>
              <a:rPr lang="en" sz="800">
                <a:solidFill>
                  <a:srgbClr val="9900FF"/>
                </a:solidFill>
              </a:rPr>
              <a:t>this will likely result in an increase in</a:t>
            </a:r>
            <a:r>
              <a:rPr lang="en" sz="800">
                <a:solidFill>
                  <a:schemeClr val="hlink"/>
                </a:solidFill>
              </a:rPr>
              <a:t> 0-6 km bulk shear over central OK. </a:t>
            </a:r>
            <a:endParaRPr sz="800">
              <a:solidFill>
                <a:schemeClr val="hlink"/>
              </a:solidFill>
            </a:endParaRPr>
          </a:p>
          <a:p>
            <a:pPr indent="0" lvl="0" marL="0" rtl="0" algn="ctr">
              <a:spcBef>
                <a:spcPts val="0"/>
              </a:spcBef>
              <a:spcAft>
                <a:spcPts val="0"/>
              </a:spcAft>
              <a:buNone/>
            </a:pPr>
            <a:r>
              <a:t/>
            </a:r>
            <a:endParaRPr sz="800">
              <a:solidFill>
                <a:schemeClr val="hlink"/>
              </a:solidFill>
            </a:endParaRPr>
          </a:p>
          <a:p>
            <a:pPr indent="0" lvl="0" marL="0" rtl="0" algn="ctr">
              <a:spcBef>
                <a:spcPts val="0"/>
              </a:spcBef>
              <a:spcAft>
                <a:spcPts val="0"/>
              </a:spcAft>
              <a:buNone/>
            </a:pPr>
            <a:r>
              <a:rPr lang="en" sz="800">
                <a:solidFill>
                  <a:schemeClr val="hlink"/>
                </a:solidFill>
              </a:rPr>
              <a:t>Recent satellite imagery shows a stratus deck over central OK with decreasing clouds to the north/northwest into KS. </a:t>
            </a:r>
            <a:r>
              <a:rPr lang="en" sz="800">
                <a:solidFill>
                  <a:srgbClr val="38761D"/>
                </a:solidFill>
              </a:rPr>
              <a:t>Continued low to mid-level warm advection within a moist boundary layer</a:t>
            </a:r>
            <a:r>
              <a:rPr lang="en" sz="800">
                <a:solidFill>
                  <a:schemeClr val="hlink"/>
                </a:solidFill>
              </a:rPr>
              <a:t> </a:t>
            </a:r>
            <a:r>
              <a:rPr lang="en" sz="800">
                <a:solidFill>
                  <a:srgbClr val="9900FF"/>
                </a:solidFill>
              </a:rPr>
              <a:t>should maintain cloud cover for much of the day for central OK,</a:t>
            </a:r>
            <a:r>
              <a:rPr lang="en" sz="800">
                <a:solidFill>
                  <a:schemeClr val="hlink"/>
                </a:solidFill>
              </a:rPr>
              <a:t> </a:t>
            </a:r>
            <a:r>
              <a:rPr lang="en" sz="800">
                <a:solidFill>
                  <a:srgbClr val="38761D"/>
                </a:solidFill>
              </a:rPr>
              <a:t>while drier air aloft overspreading SW KS (per water vapor imagery) and gradual mixing of a shallow moist boundary layer (noted in the 12 Z DDC sounding)</a:t>
            </a:r>
            <a:r>
              <a:rPr lang="en" sz="800">
                <a:solidFill>
                  <a:schemeClr val="hlink"/>
                </a:solidFill>
              </a:rPr>
              <a:t> </a:t>
            </a:r>
            <a:r>
              <a:rPr lang="en" sz="800">
                <a:solidFill>
                  <a:srgbClr val="9900FF"/>
                </a:solidFill>
              </a:rPr>
              <a:t>may allow for mostly clear to partly cloudy skies.</a:t>
            </a:r>
            <a:r>
              <a:rPr lang="en" sz="800">
                <a:solidFill>
                  <a:schemeClr val="dk1"/>
                </a:solidFill>
              </a:rPr>
              <a:t> </a:t>
            </a:r>
            <a:r>
              <a:rPr lang="en" sz="800">
                <a:solidFill>
                  <a:srgbClr val="38761D"/>
                </a:solidFill>
              </a:rPr>
              <a:t>Persistent cloud cover over central OK</a:t>
            </a:r>
            <a:r>
              <a:rPr lang="en" sz="800">
                <a:solidFill>
                  <a:schemeClr val="hlink"/>
                </a:solidFill>
              </a:rPr>
              <a:t> </a:t>
            </a:r>
            <a:r>
              <a:rPr lang="en" sz="800">
                <a:solidFill>
                  <a:srgbClr val="9900FF"/>
                </a:solidFill>
              </a:rPr>
              <a:t>should limit</a:t>
            </a:r>
            <a:r>
              <a:rPr lang="en" sz="800">
                <a:solidFill>
                  <a:schemeClr val="hlink"/>
                </a:solidFill>
              </a:rPr>
              <a:t> the degree of daytime heating. </a:t>
            </a:r>
            <a:r>
              <a:rPr lang="en" sz="800">
                <a:solidFill>
                  <a:srgbClr val="38761D"/>
                </a:solidFill>
              </a:rPr>
              <a:t>However, mostly clear to partly cloudy skies further north/northwest into KS </a:t>
            </a:r>
            <a:r>
              <a:rPr lang="en" sz="800">
                <a:solidFill>
                  <a:srgbClr val="9900FF"/>
                </a:solidFill>
              </a:rPr>
              <a:t>will allow for at least modest</a:t>
            </a:r>
            <a:r>
              <a:rPr lang="en" sz="800">
                <a:solidFill>
                  <a:schemeClr val="hlink"/>
                </a:solidFill>
              </a:rPr>
              <a:t> daytime heating </a:t>
            </a:r>
            <a:r>
              <a:rPr lang="en" sz="800">
                <a:solidFill>
                  <a:srgbClr val="980000"/>
                </a:solidFill>
              </a:rPr>
              <a:t>and aid in destabilization by late afternoon.</a:t>
            </a:r>
            <a:r>
              <a:rPr lang="en" sz="800">
                <a:solidFill>
                  <a:schemeClr val="hlink"/>
                </a:solidFill>
              </a:rPr>
              <a:t> </a:t>
            </a:r>
            <a:endParaRPr sz="800">
              <a:solidFill>
                <a:schemeClr val="hlink"/>
              </a:solidFill>
            </a:endParaRPr>
          </a:p>
          <a:p>
            <a:pPr indent="0" lvl="0" marL="0" rtl="0" algn="ctr">
              <a:spcBef>
                <a:spcPts val="0"/>
              </a:spcBef>
              <a:spcAft>
                <a:spcPts val="0"/>
              </a:spcAft>
              <a:buNone/>
            </a:pPr>
            <a:r>
              <a:t/>
            </a:r>
            <a:endParaRPr>
              <a:solidFill>
                <a:srgbClr val="38761D"/>
              </a:solidFill>
            </a:endParaRPr>
          </a:p>
          <a:p>
            <a:pPr indent="0" lvl="0" marL="0" rtl="0" algn="ctr">
              <a:spcBef>
                <a:spcPts val="0"/>
              </a:spcBef>
              <a:spcAft>
                <a:spcPts val="0"/>
              </a:spcAft>
              <a:buNone/>
            </a:pPr>
            <a:r>
              <a:t/>
            </a:r>
            <a:endParaRPr>
              <a:solidFill>
                <a:schemeClr val="dk1"/>
              </a:solidFill>
            </a:endParaRPr>
          </a:p>
        </p:txBody>
      </p:sp>
      <p:sp>
        <p:nvSpPr>
          <p:cNvPr id="665" name="Google Shape;665;p75"/>
          <p:cNvSpPr txBox="1"/>
          <p:nvPr>
            <p:ph type="ctrTitle"/>
          </p:nvPr>
        </p:nvSpPr>
        <p:spPr>
          <a:xfrm>
            <a:off x="0" y="-21781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3600" u="sng"/>
              <a:t>Our Combined Discussion</a:t>
            </a:r>
            <a:endParaRPr sz="2000"/>
          </a:p>
        </p:txBody>
      </p:sp>
      <p:sp>
        <p:nvSpPr>
          <p:cNvPr id="666" name="Google Shape;666;p75"/>
          <p:cNvSpPr txBox="1"/>
          <p:nvPr/>
        </p:nvSpPr>
        <p:spPr>
          <a:xfrm>
            <a:off x="6883775" y="973400"/>
            <a:ext cx="2212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Information from 500 mb and 850 mb charts</a:t>
            </a:r>
            <a:endParaRPr/>
          </a:p>
        </p:txBody>
      </p:sp>
      <p:cxnSp>
        <p:nvCxnSpPr>
          <p:cNvPr id="667" name="Google Shape;667;p75"/>
          <p:cNvCxnSpPr>
            <a:stCxn id="666" idx="1"/>
          </p:cNvCxnSpPr>
          <p:nvPr/>
        </p:nvCxnSpPr>
        <p:spPr>
          <a:xfrm rot="10800000">
            <a:off x="6411875" y="1275200"/>
            <a:ext cx="471900" cy="6000"/>
          </a:xfrm>
          <a:prstGeom prst="straightConnector1">
            <a:avLst/>
          </a:prstGeom>
          <a:noFill/>
          <a:ln cap="flat" cmpd="sng" w="28575">
            <a:solidFill>
              <a:schemeClr val="dk1"/>
            </a:solidFill>
            <a:prstDash val="solid"/>
            <a:round/>
            <a:headEnd len="med" w="med" type="none"/>
            <a:tailEnd len="med" w="med" type="triangle"/>
          </a:ln>
        </p:spPr>
      </p:cxnSp>
      <p:sp>
        <p:nvSpPr>
          <p:cNvPr id="668" name="Google Shape;668;p75"/>
          <p:cNvSpPr txBox="1"/>
          <p:nvPr/>
        </p:nvSpPr>
        <p:spPr>
          <a:xfrm>
            <a:off x="6883775" y="3027800"/>
            <a:ext cx="2212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Sounding Information</a:t>
            </a:r>
            <a:endParaRPr/>
          </a:p>
        </p:txBody>
      </p:sp>
      <p:cxnSp>
        <p:nvCxnSpPr>
          <p:cNvPr id="669" name="Google Shape;669;p75"/>
          <p:cNvCxnSpPr>
            <a:stCxn id="668" idx="1"/>
          </p:cNvCxnSpPr>
          <p:nvPr/>
        </p:nvCxnSpPr>
        <p:spPr>
          <a:xfrm rot="10800000">
            <a:off x="6411875" y="3221900"/>
            <a:ext cx="471900" cy="6000"/>
          </a:xfrm>
          <a:prstGeom prst="straightConnector1">
            <a:avLst/>
          </a:prstGeom>
          <a:noFill/>
          <a:ln cap="flat" cmpd="sng" w="28575">
            <a:solidFill>
              <a:schemeClr val="dk1"/>
            </a:solidFill>
            <a:prstDash val="solid"/>
            <a:round/>
            <a:headEnd len="med" w="med" type="none"/>
            <a:tailEnd len="med" w="med" type="triangle"/>
          </a:ln>
        </p:spPr>
      </p:cxnSp>
      <p:cxnSp>
        <p:nvCxnSpPr>
          <p:cNvPr id="670" name="Google Shape;670;p75"/>
          <p:cNvCxnSpPr/>
          <p:nvPr/>
        </p:nvCxnSpPr>
        <p:spPr>
          <a:xfrm flipH="1">
            <a:off x="6296088" y="1281200"/>
            <a:ext cx="552900" cy="907800"/>
          </a:xfrm>
          <a:prstGeom prst="straightConnector1">
            <a:avLst/>
          </a:prstGeom>
          <a:noFill/>
          <a:ln cap="flat" cmpd="sng" w="28575">
            <a:solidFill>
              <a:schemeClr val="dk1"/>
            </a:solidFill>
            <a:prstDash val="solid"/>
            <a:round/>
            <a:headEnd len="med" w="med" type="none"/>
            <a:tailEnd len="med" w="med" type="triangle"/>
          </a:ln>
        </p:spPr>
      </p:cxnSp>
      <p:sp>
        <p:nvSpPr>
          <p:cNvPr id="671" name="Google Shape;671;p75"/>
          <p:cNvSpPr txBox="1"/>
          <p:nvPr/>
        </p:nvSpPr>
        <p:spPr>
          <a:xfrm>
            <a:off x="6807575" y="4323200"/>
            <a:ext cx="2212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Satellite Information</a:t>
            </a:r>
            <a:endParaRPr/>
          </a:p>
        </p:txBody>
      </p:sp>
      <p:cxnSp>
        <p:nvCxnSpPr>
          <p:cNvPr id="672" name="Google Shape;672;p75"/>
          <p:cNvCxnSpPr>
            <a:stCxn id="671" idx="1"/>
          </p:cNvCxnSpPr>
          <p:nvPr/>
        </p:nvCxnSpPr>
        <p:spPr>
          <a:xfrm rot="10800000">
            <a:off x="6335675" y="4517300"/>
            <a:ext cx="471900" cy="6000"/>
          </a:xfrm>
          <a:prstGeom prst="straightConnector1">
            <a:avLst/>
          </a:prstGeom>
          <a:noFill/>
          <a:ln cap="flat" cmpd="sng" w="28575">
            <a:solidFill>
              <a:schemeClr val="dk1"/>
            </a:solidFill>
            <a:prstDash val="solid"/>
            <a:round/>
            <a:headEnd len="med" w="med" type="none"/>
            <a:tailEnd len="med" w="med" type="triangle"/>
          </a:ln>
        </p:spPr>
      </p:cxn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76"/>
          <p:cNvSpPr txBox="1"/>
          <p:nvPr/>
        </p:nvSpPr>
        <p:spPr>
          <a:xfrm>
            <a:off x="0" y="542075"/>
            <a:ext cx="6342300" cy="3879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1100">
                <a:solidFill>
                  <a:schemeClr val="dk1"/>
                </a:solidFill>
              </a:rPr>
              <a:t>Synopsis</a:t>
            </a:r>
            <a:endParaRPr b="1"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rgbClr val="0000FF"/>
              </a:solidFill>
            </a:endParaRPr>
          </a:p>
          <a:p>
            <a:pPr indent="0" lvl="0" marL="0" rtl="0" algn="ctr">
              <a:spcBef>
                <a:spcPts val="0"/>
              </a:spcBef>
              <a:spcAft>
                <a:spcPts val="0"/>
              </a:spcAft>
              <a:buClr>
                <a:schemeClr val="dk1"/>
              </a:buClr>
              <a:buSzPts val="1100"/>
              <a:buFont typeface="Arial"/>
              <a:buNone/>
            </a:pPr>
            <a:r>
              <a:rPr lang="en" sz="800">
                <a:solidFill>
                  <a:srgbClr val="0000FF"/>
                </a:solidFill>
              </a:rPr>
              <a:t>The 500 mb trough noted in the 12Z analysis over southern Nevada</a:t>
            </a:r>
            <a:r>
              <a:rPr lang="en" sz="800">
                <a:solidFill>
                  <a:schemeClr val="dk1"/>
                </a:solidFill>
              </a:rPr>
              <a:t> </a:t>
            </a:r>
            <a:r>
              <a:rPr lang="en" sz="800">
                <a:solidFill>
                  <a:srgbClr val="9900FF"/>
                </a:solidFill>
              </a:rPr>
              <a:t>is forecast to translate east through the day into the Four Corners region by 00Z with minimal deepening</a:t>
            </a:r>
            <a:r>
              <a:rPr lang="en" sz="800">
                <a:solidFill>
                  <a:schemeClr val="dk1"/>
                </a:solidFill>
              </a:rPr>
              <a:t> </a:t>
            </a:r>
            <a:r>
              <a:rPr lang="en" sz="800">
                <a:solidFill>
                  <a:srgbClr val="38761D"/>
                </a:solidFill>
              </a:rPr>
              <a:t>due to strong cyclonic vorticity advection atop of weak low to mid-level cold advection</a:t>
            </a:r>
            <a:r>
              <a:rPr lang="en" sz="800">
                <a:solidFill>
                  <a:schemeClr val="dk1"/>
                </a:solidFill>
              </a:rPr>
              <a:t>. </a:t>
            </a:r>
            <a:r>
              <a:rPr lang="en" sz="800">
                <a:solidFill>
                  <a:srgbClr val="0000FF"/>
                </a:solidFill>
              </a:rPr>
              <a:t>A weak lee trough is noted at 850 mb from eastern CO southward into northeast NM.</a:t>
            </a:r>
            <a:r>
              <a:rPr lang="en" sz="800">
                <a:solidFill>
                  <a:schemeClr val="dk1"/>
                </a:solidFill>
              </a:rPr>
              <a:t> </a:t>
            </a:r>
            <a:r>
              <a:rPr lang="en" sz="800">
                <a:solidFill>
                  <a:srgbClr val="9900FF"/>
                </a:solidFill>
              </a:rPr>
              <a:t>This lee trough will deepen through the day over eastern CO</a:t>
            </a:r>
            <a:r>
              <a:rPr lang="en" sz="800">
                <a:solidFill>
                  <a:schemeClr val="dk1"/>
                </a:solidFill>
              </a:rPr>
              <a:t> </a:t>
            </a:r>
            <a:r>
              <a:rPr lang="en" sz="800">
                <a:solidFill>
                  <a:srgbClr val="38761D"/>
                </a:solidFill>
              </a:rPr>
              <a:t>as strong differential cyclonic vorticity advection aloft overspreads the region in tandem with an increasing zonal flow component over the central Rockies</a:t>
            </a:r>
            <a:r>
              <a:rPr lang="en" sz="800">
                <a:solidFill>
                  <a:schemeClr val="dk1"/>
                </a:solidFill>
              </a:rPr>
              <a:t>.</a:t>
            </a:r>
            <a:endParaRPr sz="8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0" lvl="0" marL="0" rtl="0" algn="ctr">
              <a:spcBef>
                <a:spcPts val="0"/>
              </a:spcBef>
              <a:spcAft>
                <a:spcPts val="0"/>
              </a:spcAft>
              <a:buClr>
                <a:schemeClr val="dk1"/>
              </a:buClr>
              <a:buSzPts val="1100"/>
              <a:buFont typeface="Arial"/>
              <a:buNone/>
            </a:pPr>
            <a:r>
              <a:rPr b="1" lang="en" sz="1100">
                <a:solidFill>
                  <a:schemeClr val="dk1"/>
                </a:solidFill>
              </a:rPr>
              <a:t>Northwest OK Forecast Details</a:t>
            </a:r>
            <a:endParaRPr b="1" sz="1100">
              <a:solidFill>
                <a:schemeClr val="dk1"/>
              </a:solidFill>
            </a:endParaRPr>
          </a:p>
          <a:p>
            <a:pPr indent="0" lvl="0" marL="0" rtl="0" algn="ctr">
              <a:spcBef>
                <a:spcPts val="0"/>
              </a:spcBef>
              <a:spcAft>
                <a:spcPts val="0"/>
              </a:spcAft>
              <a:buClr>
                <a:schemeClr val="dk1"/>
              </a:buClr>
              <a:buSzPts val="1100"/>
              <a:buFont typeface="Arial"/>
              <a:buNone/>
            </a:pPr>
            <a:r>
              <a:t/>
            </a:r>
            <a:endParaRPr sz="800">
              <a:solidFill>
                <a:schemeClr val="dk1"/>
              </a:solidFill>
            </a:endParaRPr>
          </a:p>
          <a:p>
            <a:pPr indent="0" lvl="0" marL="0" rtl="0" algn="ctr">
              <a:spcBef>
                <a:spcPts val="0"/>
              </a:spcBef>
              <a:spcAft>
                <a:spcPts val="0"/>
              </a:spcAft>
              <a:buClr>
                <a:schemeClr val="dk1"/>
              </a:buClr>
              <a:buSzPts val="1100"/>
              <a:buFont typeface="Arial"/>
              <a:buNone/>
            </a:pPr>
            <a:r>
              <a:rPr lang="en" sz="800">
                <a:solidFill>
                  <a:srgbClr val="38761D"/>
                </a:solidFill>
              </a:rPr>
              <a:t>Northward low to mid-level moisture advection is noted across TX and central OK in 12Z analyses and regional soundings</a:t>
            </a:r>
            <a:r>
              <a:rPr lang="en" sz="800">
                <a:solidFill>
                  <a:srgbClr val="6AA84F"/>
                </a:solidFill>
              </a:rPr>
              <a:t>.</a:t>
            </a:r>
            <a:r>
              <a:rPr lang="en" sz="800">
                <a:solidFill>
                  <a:srgbClr val="0000FF"/>
                </a:solidFill>
              </a:rPr>
              <a:t> </a:t>
            </a:r>
            <a:r>
              <a:rPr lang="en" sz="800">
                <a:solidFill>
                  <a:srgbClr val="9900FF"/>
                </a:solidFill>
              </a:rPr>
              <a:t>This should help augment</a:t>
            </a:r>
            <a:r>
              <a:rPr lang="en" sz="800">
                <a:solidFill>
                  <a:srgbClr val="0000FF"/>
                </a:solidFill>
              </a:rPr>
              <a:t> low to mid-level moisture </a:t>
            </a:r>
            <a:r>
              <a:rPr lang="en" sz="800">
                <a:solidFill>
                  <a:srgbClr val="9900FF"/>
                </a:solidFill>
              </a:rPr>
              <a:t>across northwest OK and western to central KS by late afternoon</a:t>
            </a:r>
            <a:r>
              <a:rPr lang="en" sz="800">
                <a:solidFill>
                  <a:srgbClr val="0000FF"/>
                </a:solidFill>
              </a:rPr>
              <a:t>. This moist, warm air advection regime over OK may help maintain boundary-layer moisture and overcast skies (noted in morning visible satellite imagery), </a:t>
            </a:r>
            <a:r>
              <a:rPr lang="en" sz="800">
                <a:solidFill>
                  <a:srgbClr val="9900FF"/>
                </a:solidFill>
              </a:rPr>
              <a:t>which could limit the degree of daytime heating</a:t>
            </a:r>
            <a:r>
              <a:rPr lang="en" sz="800">
                <a:solidFill>
                  <a:srgbClr val="0000FF"/>
                </a:solidFill>
              </a:rPr>
              <a:t>. Further north/northwest into KS, the 12 DDC sounding revealed a saturated, but shallow, boundary-layer that may be more susceptible to diurnal mixing. Visible and IR imagery support this idea by showing a shallow, scattered cloud deck. Additionally, morning regional soundings show steep mid-level lapse rates within an EML over west TX and SW KS </a:t>
            </a:r>
            <a:r>
              <a:rPr lang="en" sz="800">
                <a:solidFill>
                  <a:srgbClr val="6AA84F"/>
                </a:solidFill>
              </a:rPr>
              <a:t>that will likely overspread into OK and central KS within a west/southwesterly flow regime within the 700-500 mb layer.</a:t>
            </a:r>
            <a:r>
              <a:rPr lang="en" sz="800">
                <a:solidFill>
                  <a:srgbClr val="0000FF"/>
                </a:solidFill>
              </a:rPr>
              <a:t> Drier air associated with this EML is noted in morning water vapor imagery, and</a:t>
            </a:r>
            <a:r>
              <a:rPr lang="en" sz="800">
                <a:solidFill>
                  <a:srgbClr val="9900FF"/>
                </a:solidFill>
              </a:rPr>
              <a:t> will likely result in steepening lapse rates over OK by 00Z. </a:t>
            </a:r>
            <a:r>
              <a:rPr lang="en" sz="800">
                <a:solidFill>
                  <a:srgbClr val="980000"/>
                </a:solidFill>
              </a:rPr>
              <a:t>The net result of these effects will be to promote increasing instability across northwest OK into KS with modest increases in instability further south into central OK.</a:t>
            </a:r>
            <a:endParaRPr sz="800">
              <a:solidFill>
                <a:srgbClr val="0000FF"/>
              </a:solidFill>
            </a:endParaRPr>
          </a:p>
          <a:p>
            <a:pPr indent="0" lvl="0" marL="0" rtl="0" algn="ctr">
              <a:spcBef>
                <a:spcPts val="0"/>
              </a:spcBef>
              <a:spcAft>
                <a:spcPts val="0"/>
              </a:spcAft>
              <a:buClr>
                <a:schemeClr val="dk1"/>
              </a:buClr>
              <a:buSzPts val="1100"/>
              <a:buFont typeface="Arial"/>
              <a:buNone/>
            </a:pPr>
            <a:r>
              <a:t/>
            </a:r>
            <a:endParaRPr sz="800">
              <a:solidFill>
                <a:srgbClr val="38761D"/>
              </a:solidFill>
              <a:highlight>
                <a:srgbClr val="FFD966"/>
              </a:highlight>
            </a:endParaRPr>
          </a:p>
          <a:p>
            <a:pPr indent="0" lvl="0" marL="0" rtl="0" algn="ctr">
              <a:spcBef>
                <a:spcPts val="0"/>
              </a:spcBef>
              <a:spcAft>
                <a:spcPts val="0"/>
              </a:spcAft>
              <a:buClr>
                <a:schemeClr val="dk1"/>
              </a:buClr>
              <a:buSzPts val="1100"/>
              <a:buFont typeface="Arial"/>
              <a:buNone/>
            </a:pPr>
            <a:r>
              <a:rPr lang="en" sz="800">
                <a:solidFill>
                  <a:srgbClr val="38761D"/>
                </a:solidFill>
              </a:rPr>
              <a:t>500 mb flow is expected to strengthen through the day in response to the approach of the upper-level trough and its associated jet streak. Given the southerly low-level flow noted in the 12 UTC OUN and DDC soundings (which will likely be maintained, if not augmented, as surface pressure falls to the northwest), </a:t>
            </a:r>
            <a:r>
              <a:rPr lang="en" sz="800">
                <a:solidFill>
                  <a:srgbClr val="9900FF"/>
                </a:solidFill>
              </a:rPr>
              <a:t>this will likely result in an increase in</a:t>
            </a:r>
            <a:r>
              <a:rPr lang="en" sz="800">
                <a:solidFill>
                  <a:srgbClr val="0000FF"/>
                </a:solidFill>
              </a:rPr>
              <a:t> 0-6 km bulk shear over OK and KS. </a:t>
            </a:r>
            <a:r>
              <a:rPr lang="en" sz="800">
                <a:solidFill>
                  <a:srgbClr val="980000"/>
                </a:solidFill>
              </a:rPr>
              <a:t>As a result, wind profiles will become more favorable for supporting severe convection heading into the afternoon and evening hours.</a:t>
            </a:r>
            <a:endParaRPr b="1" sz="800">
              <a:solidFill>
                <a:schemeClr val="dk1"/>
              </a:solidFill>
            </a:endParaRPr>
          </a:p>
          <a:p>
            <a:pPr indent="0" lvl="0" marL="0" rtl="0" algn="ctr">
              <a:spcBef>
                <a:spcPts val="0"/>
              </a:spcBef>
              <a:spcAft>
                <a:spcPts val="0"/>
              </a:spcAft>
              <a:buNone/>
            </a:pPr>
            <a:r>
              <a:t/>
            </a:r>
            <a:endParaRPr>
              <a:solidFill>
                <a:srgbClr val="38761D"/>
              </a:solidFill>
            </a:endParaRPr>
          </a:p>
          <a:p>
            <a:pPr indent="0" lvl="0" marL="0" rtl="0" algn="ctr">
              <a:spcBef>
                <a:spcPts val="0"/>
              </a:spcBef>
              <a:spcAft>
                <a:spcPts val="0"/>
              </a:spcAft>
              <a:buNone/>
            </a:pPr>
            <a:r>
              <a:t/>
            </a:r>
            <a:endParaRPr>
              <a:solidFill>
                <a:schemeClr val="dk1"/>
              </a:solidFill>
            </a:endParaRPr>
          </a:p>
        </p:txBody>
      </p:sp>
      <p:sp>
        <p:nvSpPr>
          <p:cNvPr id="679" name="Google Shape;679;p76"/>
          <p:cNvSpPr txBox="1"/>
          <p:nvPr>
            <p:ph type="ctrTitle"/>
          </p:nvPr>
        </p:nvSpPr>
        <p:spPr>
          <a:xfrm>
            <a:off x="0" y="-21781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3600" u="sng"/>
              <a:t>Our Refined Discussion</a:t>
            </a:r>
            <a:endParaRPr sz="2000"/>
          </a:p>
        </p:txBody>
      </p:sp>
      <p:sp>
        <p:nvSpPr>
          <p:cNvPr id="680" name="Google Shape;680;p76"/>
          <p:cNvSpPr txBox="1"/>
          <p:nvPr/>
        </p:nvSpPr>
        <p:spPr>
          <a:xfrm>
            <a:off x="6489325" y="973400"/>
            <a:ext cx="2606700" cy="169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Here we simply consolidated similar topics into the same sentence.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Remember: There’s no need to say the same thing twice in two different places!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77"/>
          <p:cNvSpPr txBox="1"/>
          <p:nvPr/>
        </p:nvSpPr>
        <p:spPr>
          <a:xfrm>
            <a:off x="0" y="542075"/>
            <a:ext cx="6489300" cy="4386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dk1"/>
                </a:solidFill>
              </a:rPr>
              <a:t>Summary</a:t>
            </a:r>
            <a:endParaRPr b="1" sz="1100">
              <a:solidFill>
                <a:schemeClr val="dk1"/>
              </a:solidFill>
            </a:endParaRPr>
          </a:p>
          <a:p>
            <a:pPr indent="0" lvl="0" marL="0" rtl="0" algn="ctr">
              <a:spcBef>
                <a:spcPts val="0"/>
              </a:spcBef>
              <a:spcAft>
                <a:spcPts val="0"/>
              </a:spcAft>
              <a:buNone/>
            </a:pPr>
            <a:r>
              <a:t/>
            </a:r>
            <a:endParaRPr b="1" sz="1100">
              <a:solidFill>
                <a:schemeClr val="dk1"/>
              </a:solidFill>
            </a:endParaRPr>
          </a:p>
          <a:p>
            <a:pPr indent="0" lvl="0" marL="0" rtl="0" algn="ctr">
              <a:spcBef>
                <a:spcPts val="0"/>
              </a:spcBef>
              <a:spcAft>
                <a:spcPts val="0"/>
              </a:spcAft>
              <a:buNone/>
            </a:pPr>
            <a:r>
              <a:rPr lang="en" sz="800">
                <a:solidFill>
                  <a:schemeClr val="dk1"/>
                </a:solidFill>
              </a:rPr>
              <a:t>Severe thunderstorms appear likely this afternoon and evening across northwest OK.</a:t>
            </a:r>
            <a:endParaRPr sz="800">
              <a:solidFill>
                <a:schemeClr val="dk1"/>
              </a:solidFill>
            </a:endParaRPr>
          </a:p>
          <a:p>
            <a:pPr indent="0" lvl="0" marL="0" rtl="0" algn="ctr">
              <a:spcBef>
                <a:spcPts val="0"/>
              </a:spcBef>
              <a:spcAft>
                <a:spcPts val="0"/>
              </a:spcAft>
              <a:buNone/>
            </a:pPr>
            <a:r>
              <a:t/>
            </a:r>
            <a:endParaRPr sz="1100">
              <a:solidFill>
                <a:schemeClr val="dk1"/>
              </a:solidFill>
            </a:endParaRPr>
          </a:p>
          <a:p>
            <a:pPr indent="0" lvl="0" marL="0" rtl="0" algn="ctr">
              <a:spcBef>
                <a:spcPts val="0"/>
              </a:spcBef>
              <a:spcAft>
                <a:spcPts val="0"/>
              </a:spcAft>
              <a:buNone/>
            </a:pPr>
            <a:r>
              <a:rPr b="1" lang="en" sz="1100">
                <a:solidFill>
                  <a:schemeClr val="dk1"/>
                </a:solidFill>
              </a:rPr>
              <a:t>Synopsis</a:t>
            </a:r>
            <a:endParaRPr b="1" sz="1100">
              <a:solidFill>
                <a:schemeClr val="dk1"/>
              </a:solidFill>
            </a:endParaRPr>
          </a:p>
          <a:p>
            <a:pPr indent="0" lvl="0" marL="0" rtl="0" algn="ctr">
              <a:spcBef>
                <a:spcPts val="0"/>
              </a:spcBef>
              <a:spcAft>
                <a:spcPts val="0"/>
              </a:spcAft>
              <a:buNone/>
            </a:pPr>
            <a:r>
              <a:t/>
            </a:r>
            <a:endParaRPr sz="1100">
              <a:solidFill>
                <a:srgbClr val="0000FF"/>
              </a:solidFill>
            </a:endParaRPr>
          </a:p>
          <a:p>
            <a:pPr indent="0" lvl="0" marL="0" rtl="0" algn="ctr">
              <a:spcBef>
                <a:spcPts val="0"/>
              </a:spcBef>
              <a:spcAft>
                <a:spcPts val="0"/>
              </a:spcAft>
              <a:buNone/>
            </a:pPr>
            <a:r>
              <a:rPr lang="en" sz="800">
                <a:solidFill>
                  <a:srgbClr val="0000FF"/>
                </a:solidFill>
              </a:rPr>
              <a:t>The 500 mb trough noted in the 12Z analysis over southern Nevada</a:t>
            </a:r>
            <a:r>
              <a:rPr lang="en" sz="800">
                <a:solidFill>
                  <a:schemeClr val="dk1"/>
                </a:solidFill>
              </a:rPr>
              <a:t> </a:t>
            </a:r>
            <a:r>
              <a:rPr lang="en" sz="800">
                <a:solidFill>
                  <a:srgbClr val="9900FF"/>
                </a:solidFill>
              </a:rPr>
              <a:t>is forecast to translate east through the day into the Four Corners region by 00Z with minimal deepening</a:t>
            </a:r>
            <a:r>
              <a:rPr lang="en" sz="800">
                <a:solidFill>
                  <a:schemeClr val="dk1"/>
                </a:solidFill>
              </a:rPr>
              <a:t> </a:t>
            </a:r>
            <a:r>
              <a:rPr lang="en" sz="800">
                <a:solidFill>
                  <a:srgbClr val="38761D"/>
                </a:solidFill>
              </a:rPr>
              <a:t>due to strong cyclonic vorticity advection atop of weak low to mid-level cold advection</a:t>
            </a:r>
            <a:r>
              <a:rPr lang="en" sz="800">
                <a:solidFill>
                  <a:schemeClr val="dk1"/>
                </a:solidFill>
              </a:rPr>
              <a:t>. </a:t>
            </a:r>
            <a:r>
              <a:rPr lang="en" sz="800">
                <a:solidFill>
                  <a:srgbClr val="0000FF"/>
                </a:solidFill>
              </a:rPr>
              <a:t>A weak lee trough is noted at 850 mb from eastern CO southward into northeast NM.</a:t>
            </a:r>
            <a:r>
              <a:rPr lang="en" sz="800">
                <a:solidFill>
                  <a:schemeClr val="dk1"/>
                </a:solidFill>
              </a:rPr>
              <a:t> </a:t>
            </a:r>
            <a:r>
              <a:rPr lang="en" sz="800">
                <a:solidFill>
                  <a:srgbClr val="9900FF"/>
                </a:solidFill>
              </a:rPr>
              <a:t>This lee trough will deepen through the day over eastern CO</a:t>
            </a:r>
            <a:r>
              <a:rPr lang="en" sz="800">
                <a:solidFill>
                  <a:schemeClr val="dk1"/>
                </a:solidFill>
              </a:rPr>
              <a:t> </a:t>
            </a:r>
            <a:r>
              <a:rPr lang="en" sz="800">
                <a:solidFill>
                  <a:srgbClr val="38761D"/>
                </a:solidFill>
              </a:rPr>
              <a:t>as strong differential cyclonic vorticity advection aloft overspreads the region in tandem with an increasing zonal flow component over the central Rockies</a:t>
            </a:r>
            <a:r>
              <a:rPr lang="en" sz="800">
                <a:solidFill>
                  <a:schemeClr val="dk1"/>
                </a:solidFill>
              </a:rPr>
              <a:t>.</a:t>
            </a:r>
            <a:endParaRPr sz="800">
              <a:solidFill>
                <a:schemeClr val="dk1"/>
              </a:solidFill>
            </a:endParaRPr>
          </a:p>
          <a:p>
            <a:pPr indent="0" lvl="0" marL="0" rtl="0" algn="ctr">
              <a:spcBef>
                <a:spcPts val="0"/>
              </a:spcBef>
              <a:spcAft>
                <a:spcPts val="0"/>
              </a:spcAft>
              <a:buNone/>
            </a:pPr>
            <a:r>
              <a:t/>
            </a:r>
            <a:endParaRPr sz="1100">
              <a:solidFill>
                <a:schemeClr val="dk1"/>
              </a:solidFill>
            </a:endParaRPr>
          </a:p>
          <a:p>
            <a:pPr indent="0" lvl="0" marL="0" rtl="0" algn="ctr">
              <a:spcBef>
                <a:spcPts val="0"/>
              </a:spcBef>
              <a:spcAft>
                <a:spcPts val="0"/>
              </a:spcAft>
              <a:buNone/>
            </a:pPr>
            <a:r>
              <a:rPr b="1" lang="en" sz="1100">
                <a:solidFill>
                  <a:schemeClr val="dk1"/>
                </a:solidFill>
              </a:rPr>
              <a:t>Northwest OK Forecast Details</a:t>
            </a:r>
            <a:endParaRPr b="1" sz="1100">
              <a:solidFill>
                <a:schemeClr val="dk1"/>
              </a:solidFill>
            </a:endParaRPr>
          </a:p>
          <a:p>
            <a:pPr indent="0" lvl="0" marL="0" rtl="0" algn="ctr">
              <a:spcBef>
                <a:spcPts val="0"/>
              </a:spcBef>
              <a:spcAft>
                <a:spcPts val="0"/>
              </a:spcAft>
              <a:buNone/>
            </a:pPr>
            <a:r>
              <a:t/>
            </a:r>
            <a:endParaRPr sz="800">
              <a:solidFill>
                <a:schemeClr val="dk1"/>
              </a:solidFill>
            </a:endParaRPr>
          </a:p>
          <a:p>
            <a:pPr indent="0" lvl="0" marL="0" rtl="0" algn="ctr">
              <a:spcBef>
                <a:spcPts val="0"/>
              </a:spcBef>
              <a:spcAft>
                <a:spcPts val="0"/>
              </a:spcAft>
              <a:buNone/>
            </a:pPr>
            <a:r>
              <a:rPr lang="en" sz="800">
                <a:solidFill>
                  <a:srgbClr val="38761D"/>
                </a:solidFill>
              </a:rPr>
              <a:t>Northward low to mid-level moisture advection is noted across TX and central OK in 12Z analyses and regional soundings</a:t>
            </a:r>
            <a:r>
              <a:rPr lang="en" sz="800">
                <a:solidFill>
                  <a:srgbClr val="6AA84F"/>
                </a:solidFill>
              </a:rPr>
              <a:t>.</a:t>
            </a:r>
            <a:r>
              <a:rPr lang="en" sz="800">
                <a:solidFill>
                  <a:srgbClr val="0000FF"/>
                </a:solidFill>
              </a:rPr>
              <a:t> </a:t>
            </a:r>
            <a:r>
              <a:rPr lang="en" sz="800">
                <a:solidFill>
                  <a:srgbClr val="9900FF"/>
                </a:solidFill>
              </a:rPr>
              <a:t>This should help augment</a:t>
            </a:r>
            <a:r>
              <a:rPr lang="en" sz="800">
                <a:solidFill>
                  <a:srgbClr val="0000FF"/>
                </a:solidFill>
              </a:rPr>
              <a:t> low to mid-level moisture </a:t>
            </a:r>
            <a:r>
              <a:rPr lang="en" sz="800">
                <a:solidFill>
                  <a:srgbClr val="9900FF"/>
                </a:solidFill>
              </a:rPr>
              <a:t>across northwest OK and western to central KS by late afternoon</a:t>
            </a:r>
            <a:r>
              <a:rPr lang="en" sz="800">
                <a:solidFill>
                  <a:srgbClr val="0000FF"/>
                </a:solidFill>
              </a:rPr>
              <a:t>. This moist, warm air advection regime over OK may help maintain boundary-layer moisture and overcast skies (noted in morning visible satellite imagery), </a:t>
            </a:r>
            <a:r>
              <a:rPr lang="en" sz="800">
                <a:solidFill>
                  <a:srgbClr val="9900FF"/>
                </a:solidFill>
              </a:rPr>
              <a:t>which could limit the degree of daytime heating</a:t>
            </a:r>
            <a:r>
              <a:rPr lang="en" sz="800">
                <a:solidFill>
                  <a:srgbClr val="0000FF"/>
                </a:solidFill>
              </a:rPr>
              <a:t>. Further north/northwest into KS, the 12 DDC sounding revealed a saturated, but shallow, boundary-layer that may be more susceptible to diurnal mixing. Visible and IR imagery support this idea by showing a shallow, scattered cloud deck. Additionally, morning regional soundings show steep mid-level lapse rates within an EML over west TX and SW KS </a:t>
            </a:r>
            <a:r>
              <a:rPr lang="en" sz="800">
                <a:solidFill>
                  <a:srgbClr val="6AA84F"/>
                </a:solidFill>
              </a:rPr>
              <a:t>that will likely overspread into OK and central KS within a west/southwesterly flow regime within the 700-500 mb layer.</a:t>
            </a:r>
            <a:r>
              <a:rPr lang="en" sz="800">
                <a:solidFill>
                  <a:srgbClr val="0000FF"/>
                </a:solidFill>
              </a:rPr>
              <a:t> Drier air associated with this EML is noted in morning water vapor imagery, and</a:t>
            </a:r>
            <a:r>
              <a:rPr lang="en" sz="800">
                <a:solidFill>
                  <a:srgbClr val="9900FF"/>
                </a:solidFill>
              </a:rPr>
              <a:t> will likely result in steepening lapse rates over OK by 00Z. </a:t>
            </a:r>
            <a:r>
              <a:rPr lang="en" sz="800">
                <a:solidFill>
                  <a:srgbClr val="980000"/>
                </a:solidFill>
              </a:rPr>
              <a:t>The net result of these effects will be to promote increasing instability across northwest OK into KS with modest increases in instability further south into central OK.</a:t>
            </a:r>
            <a:endParaRPr sz="800">
              <a:solidFill>
                <a:srgbClr val="0000FF"/>
              </a:solidFill>
            </a:endParaRPr>
          </a:p>
          <a:p>
            <a:pPr indent="0" lvl="0" marL="0" rtl="0" algn="ctr">
              <a:spcBef>
                <a:spcPts val="0"/>
              </a:spcBef>
              <a:spcAft>
                <a:spcPts val="0"/>
              </a:spcAft>
              <a:buNone/>
            </a:pPr>
            <a:r>
              <a:t/>
            </a:r>
            <a:endParaRPr sz="800">
              <a:solidFill>
                <a:srgbClr val="38761D"/>
              </a:solidFill>
              <a:highlight>
                <a:srgbClr val="FFD966"/>
              </a:highlight>
            </a:endParaRPr>
          </a:p>
          <a:p>
            <a:pPr indent="0" lvl="0" marL="0" rtl="0" algn="ctr">
              <a:spcBef>
                <a:spcPts val="0"/>
              </a:spcBef>
              <a:spcAft>
                <a:spcPts val="0"/>
              </a:spcAft>
              <a:buNone/>
            </a:pPr>
            <a:r>
              <a:rPr lang="en" sz="800">
                <a:solidFill>
                  <a:srgbClr val="38761D"/>
                </a:solidFill>
              </a:rPr>
              <a:t>500 mb flow is expected to strengthen through the day in response to the approach of the upper-level trough and its associated jet streak. Given the southerly low-level flow noted in the 12 UTC OUN and DDC soundings (which will likely be maintained, if not augmented, as surface pressure falls to the northwest), </a:t>
            </a:r>
            <a:r>
              <a:rPr lang="en" sz="800">
                <a:solidFill>
                  <a:srgbClr val="9900FF"/>
                </a:solidFill>
              </a:rPr>
              <a:t>this will likely result in an increase in</a:t>
            </a:r>
            <a:r>
              <a:rPr lang="en" sz="800">
                <a:solidFill>
                  <a:srgbClr val="0000FF"/>
                </a:solidFill>
              </a:rPr>
              <a:t> 0-6 km bulk shear over OK and KS. </a:t>
            </a:r>
            <a:r>
              <a:rPr lang="en" sz="800">
                <a:solidFill>
                  <a:srgbClr val="980000"/>
                </a:solidFill>
              </a:rPr>
              <a:t>As a result, wind profiles will become more favorable for supporting severe convection heading into the afternoon and evening hours.</a:t>
            </a:r>
            <a:endParaRPr b="1" sz="800">
              <a:solidFill>
                <a:schemeClr val="dk1"/>
              </a:solidFill>
            </a:endParaRPr>
          </a:p>
          <a:p>
            <a:pPr indent="0" lvl="0" marL="0" rtl="0" algn="ctr">
              <a:spcBef>
                <a:spcPts val="0"/>
              </a:spcBef>
              <a:spcAft>
                <a:spcPts val="0"/>
              </a:spcAft>
              <a:buNone/>
            </a:pPr>
            <a:r>
              <a:t/>
            </a:r>
            <a:endParaRPr>
              <a:solidFill>
                <a:srgbClr val="38761D"/>
              </a:solidFill>
            </a:endParaRPr>
          </a:p>
          <a:p>
            <a:pPr indent="0" lvl="0" marL="0" rtl="0" algn="ctr">
              <a:spcBef>
                <a:spcPts val="0"/>
              </a:spcBef>
              <a:spcAft>
                <a:spcPts val="0"/>
              </a:spcAft>
              <a:buNone/>
            </a:pPr>
            <a:r>
              <a:t/>
            </a:r>
            <a:endParaRPr>
              <a:solidFill>
                <a:schemeClr val="dk1"/>
              </a:solidFill>
            </a:endParaRPr>
          </a:p>
        </p:txBody>
      </p:sp>
      <p:sp>
        <p:nvSpPr>
          <p:cNvPr id="687" name="Google Shape;687;p77"/>
          <p:cNvSpPr txBox="1"/>
          <p:nvPr>
            <p:ph type="ctrTitle"/>
          </p:nvPr>
        </p:nvSpPr>
        <p:spPr>
          <a:xfrm>
            <a:off x="0" y="-21781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3600" u="sng"/>
              <a:t>Our Refined Discussion</a:t>
            </a:r>
            <a:endParaRPr sz="2000"/>
          </a:p>
        </p:txBody>
      </p:sp>
      <p:sp>
        <p:nvSpPr>
          <p:cNvPr id="688" name="Google Shape;688;p77"/>
          <p:cNvSpPr txBox="1"/>
          <p:nvPr/>
        </p:nvSpPr>
        <p:spPr>
          <a:xfrm>
            <a:off x="6489300" y="884675"/>
            <a:ext cx="2606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Let’s add in a summary!</a:t>
            </a:r>
            <a:endParaRPr/>
          </a:p>
        </p:txBody>
      </p:sp>
      <p:cxnSp>
        <p:nvCxnSpPr>
          <p:cNvPr id="689" name="Google Shape;689;p77"/>
          <p:cNvCxnSpPr/>
          <p:nvPr/>
        </p:nvCxnSpPr>
        <p:spPr>
          <a:xfrm rot="10800000">
            <a:off x="6244025" y="1081775"/>
            <a:ext cx="471900" cy="6000"/>
          </a:xfrm>
          <a:prstGeom prst="straightConnector1">
            <a:avLst/>
          </a:prstGeom>
          <a:noFill/>
          <a:ln cap="flat" cmpd="sng" w="28575">
            <a:solidFill>
              <a:schemeClr val="dk1"/>
            </a:solidFill>
            <a:prstDash val="solid"/>
            <a:round/>
            <a:headEnd len="med" w="med" type="none"/>
            <a:tailEnd len="med" w="med" type="triangle"/>
          </a:ln>
        </p:spPr>
      </p:cxn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78"/>
          <p:cNvSpPr txBox="1"/>
          <p:nvPr/>
        </p:nvSpPr>
        <p:spPr>
          <a:xfrm>
            <a:off x="0" y="542075"/>
            <a:ext cx="6489300" cy="466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dk1"/>
                </a:solidFill>
              </a:rPr>
              <a:t>Summary</a:t>
            </a:r>
            <a:endParaRPr b="1" sz="1100">
              <a:solidFill>
                <a:schemeClr val="dk1"/>
              </a:solidFill>
            </a:endParaRPr>
          </a:p>
          <a:p>
            <a:pPr indent="0" lvl="0" marL="0" rtl="0" algn="ctr">
              <a:spcBef>
                <a:spcPts val="0"/>
              </a:spcBef>
              <a:spcAft>
                <a:spcPts val="0"/>
              </a:spcAft>
              <a:buNone/>
            </a:pPr>
            <a:r>
              <a:t/>
            </a:r>
            <a:endParaRPr b="1" sz="1100">
              <a:solidFill>
                <a:schemeClr val="dk1"/>
              </a:solidFill>
            </a:endParaRPr>
          </a:p>
          <a:p>
            <a:pPr indent="0" lvl="0" marL="0" rtl="0" algn="ctr">
              <a:spcBef>
                <a:spcPts val="0"/>
              </a:spcBef>
              <a:spcAft>
                <a:spcPts val="0"/>
              </a:spcAft>
              <a:buNone/>
            </a:pPr>
            <a:r>
              <a:rPr lang="en" sz="800">
                <a:solidFill>
                  <a:schemeClr val="dk1"/>
                </a:solidFill>
              </a:rPr>
              <a:t>Severe thunderstorms appear likely this afternoon and evening across northwest OK.</a:t>
            </a:r>
            <a:endParaRPr sz="800">
              <a:solidFill>
                <a:schemeClr val="dk1"/>
              </a:solidFill>
            </a:endParaRPr>
          </a:p>
          <a:p>
            <a:pPr indent="0" lvl="0" marL="0" rtl="0" algn="ctr">
              <a:spcBef>
                <a:spcPts val="0"/>
              </a:spcBef>
              <a:spcAft>
                <a:spcPts val="0"/>
              </a:spcAft>
              <a:buNone/>
            </a:pPr>
            <a:r>
              <a:t/>
            </a:r>
            <a:endParaRPr sz="1100">
              <a:solidFill>
                <a:schemeClr val="dk1"/>
              </a:solidFill>
            </a:endParaRPr>
          </a:p>
          <a:p>
            <a:pPr indent="0" lvl="0" marL="0" rtl="0" algn="ctr">
              <a:spcBef>
                <a:spcPts val="0"/>
              </a:spcBef>
              <a:spcAft>
                <a:spcPts val="0"/>
              </a:spcAft>
              <a:buNone/>
            </a:pPr>
            <a:r>
              <a:rPr b="1" lang="en" sz="1100">
                <a:solidFill>
                  <a:schemeClr val="dk1"/>
                </a:solidFill>
              </a:rPr>
              <a:t>Synopsis</a:t>
            </a:r>
            <a:endParaRPr b="1" sz="1100">
              <a:solidFill>
                <a:schemeClr val="dk1"/>
              </a:solidFill>
            </a:endParaRPr>
          </a:p>
          <a:p>
            <a:pPr indent="0" lvl="0" marL="0" rtl="0" algn="ctr">
              <a:spcBef>
                <a:spcPts val="0"/>
              </a:spcBef>
              <a:spcAft>
                <a:spcPts val="0"/>
              </a:spcAft>
              <a:buNone/>
            </a:pPr>
            <a:r>
              <a:t/>
            </a:r>
            <a:endParaRPr sz="1100">
              <a:solidFill>
                <a:srgbClr val="0000FF"/>
              </a:solidFill>
            </a:endParaRPr>
          </a:p>
          <a:p>
            <a:pPr indent="0" lvl="0" marL="0" rtl="0" algn="ctr">
              <a:spcBef>
                <a:spcPts val="0"/>
              </a:spcBef>
              <a:spcAft>
                <a:spcPts val="0"/>
              </a:spcAft>
              <a:buNone/>
            </a:pPr>
            <a:r>
              <a:rPr lang="en" sz="800">
                <a:solidFill>
                  <a:srgbClr val="0000FF"/>
                </a:solidFill>
              </a:rPr>
              <a:t>The 500 mb trough noted in the 12Z analysis over southern Nevada</a:t>
            </a:r>
            <a:r>
              <a:rPr lang="en" sz="800">
                <a:solidFill>
                  <a:schemeClr val="dk1"/>
                </a:solidFill>
              </a:rPr>
              <a:t> </a:t>
            </a:r>
            <a:r>
              <a:rPr lang="en" sz="800">
                <a:solidFill>
                  <a:srgbClr val="9900FF"/>
                </a:solidFill>
              </a:rPr>
              <a:t>is forecast to translate east through the day into the Four Corners region by 00Z with minimal deepening</a:t>
            </a:r>
            <a:r>
              <a:rPr lang="en" sz="800">
                <a:solidFill>
                  <a:schemeClr val="dk1"/>
                </a:solidFill>
              </a:rPr>
              <a:t> </a:t>
            </a:r>
            <a:r>
              <a:rPr lang="en" sz="800">
                <a:solidFill>
                  <a:srgbClr val="38761D"/>
                </a:solidFill>
              </a:rPr>
              <a:t>due to strong cyclonic vorticity advection atop of weak low to mid-level cold advection</a:t>
            </a:r>
            <a:r>
              <a:rPr lang="en" sz="800">
                <a:solidFill>
                  <a:schemeClr val="dk1"/>
                </a:solidFill>
              </a:rPr>
              <a:t>. </a:t>
            </a:r>
            <a:r>
              <a:rPr lang="en" sz="800">
                <a:solidFill>
                  <a:srgbClr val="0000FF"/>
                </a:solidFill>
              </a:rPr>
              <a:t>A weak lee trough is noted at 850 mb from eastern CO southward into northeast NM.</a:t>
            </a:r>
            <a:r>
              <a:rPr lang="en" sz="800">
                <a:solidFill>
                  <a:schemeClr val="dk1"/>
                </a:solidFill>
              </a:rPr>
              <a:t> </a:t>
            </a:r>
            <a:r>
              <a:rPr lang="en" sz="800">
                <a:solidFill>
                  <a:srgbClr val="9900FF"/>
                </a:solidFill>
              </a:rPr>
              <a:t>This lee trough will deepen through the day over eastern CO</a:t>
            </a:r>
            <a:r>
              <a:rPr lang="en" sz="800">
                <a:solidFill>
                  <a:schemeClr val="dk1"/>
                </a:solidFill>
              </a:rPr>
              <a:t> </a:t>
            </a:r>
            <a:r>
              <a:rPr lang="en" sz="800">
                <a:solidFill>
                  <a:srgbClr val="38761D"/>
                </a:solidFill>
              </a:rPr>
              <a:t>as strong differential cyclonic vorticity advection aloft overspreads the region in tandem with an increasing zonal flow component over the central Rockies</a:t>
            </a:r>
            <a:r>
              <a:rPr lang="en" sz="800">
                <a:solidFill>
                  <a:schemeClr val="dk1"/>
                </a:solidFill>
              </a:rPr>
              <a:t>.</a:t>
            </a:r>
            <a:endParaRPr sz="800">
              <a:solidFill>
                <a:schemeClr val="dk1"/>
              </a:solidFill>
            </a:endParaRPr>
          </a:p>
          <a:p>
            <a:pPr indent="0" lvl="0" marL="0" rtl="0" algn="ctr">
              <a:spcBef>
                <a:spcPts val="0"/>
              </a:spcBef>
              <a:spcAft>
                <a:spcPts val="0"/>
              </a:spcAft>
              <a:buNone/>
            </a:pPr>
            <a:r>
              <a:t/>
            </a:r>
            <a:endParaRPr sz="1100">
              <a:solidFill>
                <a:schemeClr val="dk1"/>
              </a:solidFill>
            </a:endParaRPr>
          </a:p>
          <a:p>
            <a:pPr indent="0" lvl="0" marL="0" rtl="0" algn="ctr">
              <a:spcBef>
                <a:spcPts val="0"/>
              </a:spcBef>
              <a:spcAft>
                <a:spcPts val="0"/>
              </a:spcAft>
              <a:buNone/>
            </a:pPr>
            <a:r>
              <a:rPr b="1" lang="en" sz="1100">
                <a:solidFill>
                  <a:schemeClr val="dk1"/>
                </a:solidFill>
              </a:rPr>
              <a:t>Northwest OK Forecast Details</a:t>
            </a:r>
            <a:endParaRPr b="1" sz="1100">
              <a:solidFill>
                <a:schemeClr val="dk1"/>
              </a:solidFill>
            </a:endParaRPr>
          </a:p>
          <a:p>
            <a:pPr indent="0" lvl="0" marL="0" rtl="0" algn="ctr">
              <a:spcBef>
                <a:spcPts val="0"/>
              </a:spcBef>
              <a:spcAft>
                <a:spcPts val="0"/>
              </a:spcAft>
              <a:buNone/>
            </a:pPr>
            <a:r>
              <a:t/>
            </a:r>
            <a:endParaRPr sz="800">
              <a:solidFill>
                <a:schemeClr val="dk1"/>
              </a:solidFill>
            </a:endParaRPr>
          </a:p>
          <a:p>
            <a:pPr indent="0" lvl="0" marL="0" rtl="0" algn="ctr">
              <a:spcBef>
                <a:spcPts val="0"/>
              </a:spcBef>
              <a:spcAft>
                <a:spcPts val="0"/>
              </a:spcAft>
              <a:buNone/>
            </a:pPr>
            <a:r>
              <a:rPr lang="en" sz="800">
                <a:solidFill>
                  <a:srgbClr val="38761D"/>
                </a:solidFill>
              </a:rPr>
              <a:t>Northward low to mid-level moisture advection is noted across TX and central OK in 12Z analyses and regional soundings</a:t>
            </a:r>
            <a:r>
              <a:rPr lang="en" sz="800">
                <a:solidFill>
                  <a:srgbClr val="6AA84F"/>
                </a:solidFill>
              </a:rPr>
              <a:t>.</a:t>
            </a:r>
            <a:r>
              <a:rPr lang="en" sz="800">
                <a:solidFill>
                  <a:srgbClr val="0000FF"/>
                </a:solidFill>
              </a:rPr>
              <a:t> </a:t>
            </a:r>
            <a:r>
              <a:rPr lang="en" sz="800">
                <a:solidFill>
                  <a:srgbClr val="9900FF"/>
                </a:solidFill>
              </a:rPr>
              <a:t>This should help augment</a:t>
            </a:r>
            <a:r>
              <a:rPr lang="en" sz="800">
                <a:solidFill>
                  <a:srgbClr val="0000FF"/>
                </a:solidFill>
              </a:rPr>
              <a:t> low to mid-level moisture </a:t>
            </a:r>
            <a:r>
              <a:rPr lang="en" sz="800">
                <a:solidFill>
                  <a:srgbClr val="9900FF"/>
                </a:solidFill>
              </a:rPr>
              <a:t>across northwest OK and western to central KS by late afternoon</a:t>
            </a:r>
            <a:r>
              <a:rPr lang="en" sz="800">
                <a:solidFill>
                  <a:srgbClr val="0000FF"/>
                </a:solidFill>
              </a:rPr>
              <a:t>. This moist, warm air advection regime over OK may help maintain boundary-layer moisture and overcast skies (noted in morning visible satellite imagery), </a:t>
            </a:r>
            <a:r>
              <a:rPr lang="en" sz="800">
                <a:solidFill>
                  <a:srgbClr val="9900FF"/>
                </a:solidFill>
              </a:rPr>
              <a:t>which could limit the degree of daytime heating</a:t>
            </a:r>
            <a:r>
              <a:rPr lang="en" sz="800">
                <a:solidFill>
                  <a:srgbClr val="0000FF"/>
                </a:solidFill>
              </a:rPr>
              <a:t>. Further north/northwest into KS, the 12 DDC sounding revealed a saturated, but shallow, boundary-layer that may be more susceptible to diurnal mixing. Visible and IR imagery support this idea by showing a shallow, scattered cloud deck. Additionally, morning regional soundings show steep mid-level lapse rates within an EML over west TX and SW KS </a:t>
            </a:r>
            <a:r>
              <a:rPr lang="en" sz="800">
                <a:solidFill>
                  <a:srgbClr val="6AA84F"/>
                </a:solidFill>
              </a:rPr>
              <a:t>that will likely overspread into OK and central KS within a west/southwesterly flow regime within the 700-500 mb layer.</a:t>
            </a:r>
            <a:r>
              <a:rPr lang="en" sz="800">
                <a:solidFill>
                  <a:srgbClr val="0000FF"/>
                </a:solidFill>
              </a:rPr>
              <a:t> Drier air associated with this EML is noted in morning water vapor imagery, and</a:t>
            </a:r>
            <a:r>
              <a:rPr lang="en" sz="800">
                <a:solidFill>
                  <a:srgbClr val="9900FF"/>
                </a:solidFill>
              </a:rPr>
              <a:t> will likely result in steepening lapse rates over OK by 00Z. </a:t>
            </a:r>
            <a:r>
              <a:rPr lang="en" sz="800">
                <a:solidFill>
                  <a:srgbClr val="980000"/>
                </a:solidFill>
              </a:rPr>
              <a:t>The net result of these effects will be to promote increasing instability across northwest OK into KS with modest increases in instability further south into central OK.</a:t>
            </a:r>
            <a:endParaRPr sz="800">
              <a:solidFill>
                <a:srgbClr val="0000FF"/>
              </a:solidFill>
            </a:endParaRPr>
          </a:p>
          <a:p>
            <a:pPr indent="0" lvl="0" marL="0" rtl="0" algn="ctr">
              <a:spcBef>
                <a:spcPts val="0"/>
              </a:spcBef>
              <a:spcAft>
                <a:spcPts val="0"/>
              </a:spcAft>
              <a:buNone/>
            </a:pPr>
            <a:r>
              <a:t/>
            </a:r>
            <a:endParaRPr sz="800">
              <a:solidFill>
                <a:srgbClr val="38761D"/>
              </a:solidFill>
              <a:highlight>
                <a:srgbClr val="FFD966"/>
              </a:highlight>
            </a:endParaRPr>
          </a:p>
          <a:p>
            <a:pPr indent="0" lvl="0" marL="0" rtl="0" algn="ctr">
              <a:spcBef>
                <a:spcPts val="0"/>
              </a:spcBef>
              <a:spcAft>
                <a:spcPts val="0"/>
              </a:spcAft>
              <a:buNone/>
            </a:pPr>
            <a:r>
              <a:rPr lang="en" sz="800">
                <a:solidFill>
                  <a:srgbClr val="38761D"/>
                </a:solidFill>
              </a:rPr>
              <a:t>500 mb flow is expected to strengthen through the day in response to the approach of the upper-level trough and its associated jet streak. Given the southerly low-level flow noted in the 12 UTC OUN and DDC soundings (which will likely be maintained, if not augmented, as surface pressure falls to the northwest), </a:t>
            </a:r>
            <a:r>
              <a:rPr lang="en" sz="800">
                <a:solidFill>
                  <a:srgbClr val="9900FF"/>
                </a:solidFill>
              </a:rPr>
              <a:t>this will likely result in an increase in</a:t>
            </a:r>
            <a:r>
              <a:rPr lang="en" sz="800">
                <a:solidFill>
                  <a:srgbClr val="0000FF"/>
                </a:solidFill>
              </a:rPr>
              <a:t> 0-6 km bulk shear over OK and KS. </a:t>
            </a:r>
            <a:r>
              <a:rPr lang="en" sz="800">
                <a:solidFill>
                  <a:srgbClr val="980000"/>
                </a:solidFill>
              </a:rPr>
              <a:t>As a result, wind profiles will become more favorable for supporting severe convection heading into the afternoon and evening hours.</a:t>
            </a:r>
            <a:endParaRPr>
              <a:solidFill>
                <a:srgbClr val="38761D"/>
              </a:solidFill>
            </a:endParaRPr>
          </a:p>
          <a:p>
            <a:pPr indent="0" lvl="0" marL="0" rtl="0" algn="ctr">
              <a:spcBef>
                <a:spcPts val="0"/>
              </a:spcBef>
              <a:spcAft>
                <a:spcPts val="0"/>
              </a:spcAft>
              <a:buNone/>
            </a:pPr>
            <a:r>
              <a:rPr b="1" lang="en" sz="1100">
                <a:solidFill>
                  <a:schemeClr val="dk1"/>
                </a:solidFill>
              </a:rPr>
              <a:t>Confidence</a:t>
            </a:r>
            <a:endParaRPr b="1" sz="1100">
              <a:solidFill>
                <a:schemeClr val="dk1"/>
              </a:solidFill>
            </a:endParaRPr>
          </a:p>
          <a:p>
            <a:pPr indent="0" lvl="0" marL="0" rtl="0" algn="ctr">
              <a:spcBef>
                <a:spcPts val="0"/>
              </a:spcBef>
              <a:spcAft>
                <a:spcPts val="0"/>
              </a:spcAft>
              <a:buClr>
                <a:schemeClr val="dk1"/>
              </a:buClr>
              <a:buSzPts val="1100"/>
              <a:buFont typeface="Arial"/>
              <a:buNone/>
            </a:pPr>
            <a:r>
              <a:t/>
            </a:r>
            <a:endParaRPr b="1" sz="1100">
              <a:solidFill>
                <a:schemeClr val="dk1"/>
              </a:solidFill>
            </a:endParaRPr>
          </a:p>
          <a:p>
            <a:pPr indent="0" lvl="0" marL="0" rtl="0" algn="ctr">
              <a:spcBef>
                <a:spcPts val="0"/>
              </a:spcBef>
              <a:spcAft>
                <a:spcPts val="0"/>
              </a:spcAft>
              <a:buNone/>
            </a:pPr>
            <a:r>
              <a:rPr lang="en" sz="800">
                <a:solidFill>
                  <a:schemeClr val="dk1"/>
                </a:solidFill>
              </a:rPr>
              <a:t>Although cloud cover is forecast to persist across central OK, the environment will still be conditionally supportive for convective given steepening mid-level lapse rates and increasing deep-layer shear. </a:t>
            </a:r>
            <a:endParaRPr sz="800">
              <a:solidFill>
                <a:schemeClr val="dk1"/>
              </a:solidFill>
            </a:endParaRPr>
          </a:p>
          <a:p>
            <a:pPr indent="0" lvl="0" marL="0" rtl="0" algn="ctr">
              <a:spcBef>
                <a:spcPts val="0"/>
              </a:spcBef>
              <a:spcAft>
                <a:spcPts val="0"/>
              </a:spcAft>
              <a:buClr>
                <a:schemeClr val="dk1"/>
              </a:buClr>
              <a:buSzPts val="1100"/>
              <a:buFont typeface="Arial"/>
              <a:buNone/>
            </a:pPr>
            <a:r>
              <a:rPr lang="en" sz="800">
                <a:solidFill>
                  <a:schemeClr val="dk1"/>
                </a:solidFill>
              </a:rPr>
              <a:t>A severe storm or two may be possible if sufficient lift moves over the region.</a:t>
            </a:r>
            <a:endParaRPr sz="1100">
              <a:solidFill>
                <a:schemeClr val="dk1"/>
              </a:solidFill>
            </a:endParaRPr>
          </a:p>
        </p:txBody>
      </p:sp>
      <p:sp>
        <p:nvSpPr>
          <p:cNvPr id="696" name="Google Shape;696;p78"/>
          <p:cNvSpPr txBox="1"/>
          <p:nvPr>
            <p:ph type="ctrTitle"/>
          </p:nvPr>
        </p:nvSpPr>
        <p:spPr>
          <a:xfrm>
            <a:off x="0" y="-21781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3600" u="sng"/>
              <a:t>Our Refined Discussion</a:t>
            </a:r>
            <a:endParaRPr sz="2000"/>
          </a:p>
        </p:txBody>
      </p:sp>
      <p:sp>
        <p:nvSpPr>
          <p:cNvPr id="697" name="Google Shape;697;p78"/>
          <p:cNvSpPr txBox="1"/>
          <p:nvPr/>
        </p:nvSpPr>
        <p:spPr>
          <a:xfrm>
            <a:off x="6641700" y="4313675"/>
            <a:ext cx="26067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Let’s add in a confidence section! (It is relatively short here for brevity.)</a:t>
            </a:r>
            <a:endParaRPr/>
          </a:p>
        </p:txBody>
      </p:sp>
      <p:cxnSp>
        <p:nvCxnSpPr>
          <p:cNvPr id="698" name="Google Shape;698;p78"/>
          <p:cNvCxnSpPr/>
          <p:nvPr/>
        </p:nvCxnSpPr>
        <p:spPr>
          <a:xfrm flipH="1">
            <a:off x="6342300" y="4732325"/>
            <a:ext cx="458700" cy="86400"/>
          </a:xfrm>
          <a:prstGeom prst="straightConnector1">
            <a:avLst/>
          </a:prstGeom>
          <a:noFill/>
          <a:ln cap="flat" cmpd="sng" w="28575">
            <a:solidFill>
              <a:schemeClr val="dk1"/>
            </a:solidFill>
            <a:prstDash val="solid"/>
            <a:round/>
            <a:headEnd len="med" w="med" type="none"/>
            <a:tailEnd len="med" w="med" type="triangle"/>
          </a:ln>
        </p:spPr>
      </p:cxn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pic>
        <p:nvPicPr>
          <p:cNvPr id="703" name="Google Shape;703;p79"/>
          <p:cNvPicPr preferRelativeResize="0"/>
          <p:nvPr/>
        </p:nvPicPr>
        <p:blipFill>
          <a:blip r:embed="rId3">
            <a:alphaModFix/>
          </a:blip>
          <a:stretch>
            <a:fillRect/>
          </a:stretch>
        </p:blipFill>
        <p:spPr>
          <a:xfrm>
            <a:off x="0" y="7104"/>
            <a:ext cx="7543106" cy="5287950"/>
          </a:xfrm>
          <a:prstGeom prst="rect">
            <a:avLst/>
          </a:prstGeom>
          <a:noFill/>
          <a:ln>
            <a:noFill/>
          </a:ln>
        </p:spPr>
      </p:pic>
      <p:pic>
        <p:nvPicPr>
          <p:cNvPr id="704" name="Google Shape;704;p79"/>
          <p:cNvPicPr preferRelativeResize="0"/>
          <p:nvPr/>
        </p:nvPicPr>
        <p:blipFill>
          <a:blip r:embed="rId4">
            <a:alphaModFix/>
          </a:blip>
          <a:stretch>
            <a:fillRect/>
          </a:stretch>
        </p:blipFill>
        <p:spPr>
          <a:xfrm>
            <a:off x="4863175" y="2472800"/>
            <a:ext cx="4225551" cy="287752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80"/>
          <p:cNvSpPr/>
          <p:nvPr/>
        </p:nvSpPr>
        <p:spPr>
          <a:xfrm>
            <a:off x="6665450" y="1232075"/>
            <a:ext cx="2094900" cy="1102500"/>
          </a:xfrm>
          <a:prstGeom prst="wedgeRoundRectCallout">
            <a:avLst>
              <a:gd fmla="val 24665" name="adj1"/>
              <a:gd fmla="val 92209" name="adj2"/>
              <a:gd fmla="val 0" name="adj3"/>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80"/>
          <p:cNvSpPr txBox="1"/>
          <p:nvPr>
            <p:ph type="ctrTitle"/>
          </p:nvPr>
        </p:nvSpPr>
        <p:spPr>
          <a:xfrm>
            <a:off x="0" y="29831"/>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A Few Pointers</a:t>
            </a:r>
            <a:endParaRPr sz="2900"/>
          </a:p>
        </p:txBody>
      </p:sp>
      <p:sp>
        <p:nvSpPr>
          <p:cNvPr id="712" name="Google Shape;712;p80"/>
          <p:cNvSpPr txBox="1"/>
          <p:nvPr/>
        </p:nvSpPr>
        <p:spPr>
          <a:xfrm>
            <a:off x="6510500" y="1552475"/>
            <a:ext cx="24048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Keep these in mind!</a:t>
            </a:r>
            <a:endParaRPr b="0" i="0" sz="1800" u="none" cap="none" strike="noStrike">
              <a:solidFill>
                <a:srgbClr val="000000"/>
              </a:solidFill>
              <a:latin typeface="Calibri"/>
              <a:ea typeface="Calibri"/>
              <a:cs typeface="Calibri"/>
              <a:sym typeface="Calibri"/>
            </a:endParaRPr>
          </a:p>
        </p:txBody>
      </p:sp>
      <p:pic>
        <p:nvPicPr>
          <p:cNvPr descr="http://1.bp.blogspot.com/-CXmzwW1aZqA/UdDVopZMBTI/AAAAAAAAAt8/brwzxziMlaY/s327/bob-ross-1.jpg" id="713" name="Google Shape;713;p80"/>
          <p:cNvPicPr preferRelativeResize="0"/>
          <p:nvPr/>
        </p:nvPicPr>
        <p:blipFill rotWithShape="1">
          <a:blip r:embed="rId3">
            <a:alphaModFix/>
          </a:blip>
          <a:srcRect b="0" l="0" r="0" t="0"/>
          <a:stretch/>
        </p:blipFill>
        <p:spPr>
          <a:xfrm>
            <a:off x="6858000" y="2865006"/>
            <a:ext cx="2286000" cy="2336006"/>
          </a:xfrm>
          <a:prstGeom prst="rect">
            <a:avLst/>
          </a:prstGeom>
          <a:noFill/>
          <a:ln>
            <a:noFill/>
          </a:ln>
        </p:spPr>
      </p:pic>
      <p:sp>
        <p:nvSpPr>
          <p:cNvPr id="714" name="Google Shape;714;p80"/>
          <p:cNvSpPr txBox="1"/>
          <p:nvPr/>
        </p:nvSpPr>
        <p:spPr>
          <a:xfrm>
            <a:off x="353900" y="1240975"/>
            <a:ext cx="6156600" cy="36327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Char char="●"/>
            </a:pPr>
            <a:r>
              <a:rPr lang="en" sz="1600"/>
              <a:t>Avoid spelling and grammar mistakes. 	</a:t>
            </a:r>
            <a:endParaRPr sz="1600"/>
          </a:p>
          <a:p>
            <a:pPr indent="-330200" lvl="1" marL="914400" rtl="0" algn="l">
              <a:spcBef>
                <a:spcPts val="0"/>
              </a:spcBef>
              <a:spcAft>
                <a:spcPts val="0"/>
              </a:spcAft>
              <a:buSzPts val="1600"/>
              <a:buChar char="○"/>
            </a:pPr>
            <a:r>
              <a:rPr lang="en" sz="1600"/>
              <a:t>Poor spelling and grammar reflects poorly on your office and erodes your credibility. </a:t>
            </a:r>
            <a:endParaRPr sz="1600"/>
          </a:p>
          <a:p>
            <a:pPr indent="0" lvl="0" marL="9144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Avoid using subjective descriptions. </a:t>
            </a:r>
            <a:endParaRPr sz="1600"/>
          </a:p>
          <a:p>
            <a:pPr indent="-330200" lvl="1" marL="914400" rtl="0" algn="l">
              <a:spcBef>
                <a:spcPts val="0"/>
              </a:spcBef>
              <a:spcAft>
                <a:spcPts val="0"/>
              </a:spcAft>
              <a:buSzPts val="1600"/>
              <a:buChar char="○"/>
            </a:pPr>
            <a:r>
              <a:rPr lang="en" sz="1600"/>
              <a:t>Instead of saying “insanely high MLCAPE” say “4000-5000 J/kg MLCAPE”. Keep it scientific!</a:t>
            </a:r>
            <a:endParaRPr sz="1600"/>
          </a:p>
          <a:p>
            <a:pPr indent="0" lvl="0" marL="9144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Always have someone else proofread your discussion.</a:t>
            </a:r>
            <a:endParaRPr sz="1600"/>
          </a:p>
          <a:p>
            <a:pPr indent="0" lvl="0" marL="457200" rtl="0" algn="l">
              <a:spcBef>
                <a:spcPts val="0"/>
              </a:spcBef>
              <a:spcAft>
                <a:spcPts val="0"/>
              </a:spcAft>
              <a:buNone/>
            </a:pPr>
            <a:r>
              <a:rPr lang="en" sz="1600"/>
              <a:t> </a:t>
            </a:r>
            <a:endParaRPr sz="1600"/>
          </a:p>
          <a:p>
            <a:pPr indent="-330200" lvl="0" marL="457200" rtl="0" algn="l">
              <a:spcBef>
                <a:spcPts val="0"/>
              </a:spcBef>
              <a:spcAft>
                <a:spcPts val="0"/>
              </a:spcAft>
              <a:buSzPts val="1600"/>
              <a:buChar char="●"/>
            </a:pPr>
            <a:r>
              <a:rPr lang="en" sz="1600"/>
              <a:t>Read more discussions! </a:t>
            </a:r>
            <a:endParaRPr sz="1600"/>
          </a:p>
          <a:p>
            <a:pPr indent="-330200" lvl="1" marL="914400" rtl="0" algn="l">
              <a:spcBef>
                <a:spcPts val="0"/>
              </a:spcBef>
              <a:spcAft>
                <a:spcPts val="0"/>
              </a:spcAft>
              <a:buSzPts val="1600"/>
              <a:buChar char="○"/>
            </a:pPr>
            <a:r>
              <a:rPr lang="en" sz="1600"/>
              <a:t>The more you read, the better you’ll write!</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Know your audience!</a:t>
            </a:r>
            <a:endParaRPr sz="16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81"/>
          <p:cNvSpPr txBox="1"/>
          <p:nvPr>
            <p:ph type="ctrTitle"/>
          </p:nvPr>
        </p:nvSpPr>
        <p:spPr>
          <a:xfrm>
            <a:off x="0" y="29831"/>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500" u="sng"/>
              <a:t>Forecast Journals</a:t>
            </a:r>
            <a:endParaRPr sz="2900"/>
          </a:p>
        </p:txBody>
      </p:sp>
      <p:sp>
        <p:nvSpPr>
          <p:cNvPr id="721" name="Google Shape;721;p81"/>
          <p:cNvSpPr txBox="1"/>
          <p:nvPr/>
        </p:nvSpPr>
        <p:spPr>
          <a:xfrm>
            <a:off x="354000" y="1042600"/>
            <a:ext cx="87900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Your task: </a:t>
            </a:r>
            <a:endParaRPr sz="1600"/>
          </a:p>
          <a:p>
            <a:pPr indent="-330200" lvl="0" marL="457200" rtl="0" algn="l">
              <a:spcBef>
                <a:spcPts val="0"/>
              </a:spcBef>
              <a:spcAft>
                <a:spcPts val="0"/>
              </a:spcAft>
              <a:buSzPts val="1600"/>
              <a:buChar char="-"/>
            </a:pPr>
            <a:r>
              <a:rPr lang="en" sz="1600"/>
              <a:t>Use observations and short/long range models to create a series of SPC-style Day 1 convective outlooks. </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Each journal will have three parts: </a:t>
            </a:r>
            <a:endParaRPr sz="1600"/>
          </a:p>
          <a:p>
            <a:pPr indent="-330200" lvl="0" marL="914400" rtl="0" algn="l">
              <a:spcBef>
                <a:spcPts val="0"/>
              </a:spcBef>
              <a:spcAft>
                <a:spcPts val="0"/>
              </a:spcAft>
              <a:buSzPts val="1600"/>
              <a:buAutoNum type="arabicPeriod"/>
            </a:pPr>
            <a:r>
              <a:rPr lang="en" sz="1600"/>
              <a:t>An SPC-style outlook graphic (categorical only, no individual hazards required)</a:t>
            </a:r>
            <a:endParaRPr sz="1600"/>
          </a:p>
          <a:p>
            <a:pPr indent="-330200" lvl="0" marL="914400" rtl="0" algn="l">
              <a:spcBef>
                <a:spcPts val="0"/>
              </a:spcBef>
              <a:spcAft>
                <a:spcPts val="0"/>
              </a:spcAft>
              <a:buSzPts val="1600"/>
              <a:buAutoNum type="arabicPeriod"/>
            </a:pPr>
            <a:r>
              <a:rPr lang="en" sz="1600"/>
              <a:t>A Day 1 forecast discussion. </a:t>
            </a:r>
            <a:endParaRPr sz="1600"/>
          </a:p>
          <a:p>
            <a:pPr indent="-330200" lvl="0" marL="914400" rtl="0" algn="l">
              <a:spcBef>
                <a:spcPts val="0"/>
              </a:spcBef>
              <a:spcAft>
                <a:spcPts val="0"/>
              </a:spcAft>
              <a:buSzPts val="1600"/>
              <a:buAutoNum type="arabicPeriod"/>
            </a:pPr>
            <a:r>
              <a:rPr lang="en" sz="1600"/>
              <a:t>Post event verification and discussion</a:t>
            </a:r>
            <a:endParaRPr sz="1600"/>
          </a:p>
          <a:p>
            <a:pPr indent="0" lvl="0" marL="18288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Your forecast journal will NOT be graded on forecast accuracy, but WILL be graded on: </a:t>
            </a:r>
            <a:endParaRPr sz="1600"/>
          </a:p>
          <a:p>
            <a:pPr indent="-330200" lvl="1" marL="914400" rtl="0" algn="l">
              <a:spcBef>
                <a:spcPts val="0"/>
              </a:spcBef>
              <a:spcAft>
                <a:spcPts val="0"/>
              </a:spcAft>
              <a:buSzPts val="1600"/>
              <a:buChar char="-"/>
            </a:pPr>
            <a:r>
              <a:rPr lang="en" sz="1600"/>
              <a:t>Meteorological concepts and consistency</a:t>
            </a:r>
            <a:endParaRPr sz="1600"/>
          </a:p>
          <a:p>
            <a:pPr indent="-330200" lvl="1" marL="914400" rtl="0" algn="l">
              <a:spcBef>
                <a:spcPts val="0"/>
              </a:spcBef>
              <a:spcAft>
                <a:spcPts val="0"/>
              </a:spcAft>
              <a:buSzPts val="1600"/>
              <a:buChar char="-"/>
            </a:pPr>
            <a:r>
              <a:rPr lang="en" sz="1600"/>
              <a:t>Incorporation of various observation networks (no model-only forecasts)</a:t>
            </a:r>
            <a:endParaRPr sz="1600"/>
          </a:p>
          <a:p>
            <a:pPr indent="-330200" lvl="1" marL="914400" rtl="0" algn="l">
              <a:spcBef>
                <a:spcPts val="0"/>
              </a:spcBef>
              <a:spcAft>
                <a:spcPts val="0"/>
              </a:spcAft>
              <a:buSzPts val="1600"/>
              <a:buChar char="-"/>
            </a:pPr>
            <a:r>
              <a:rPr lang="en" sz="1600"/>
              <a:t>Spelling and grammar</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b="1" lang="en" sz="1600"/>
              <a:t>Please see the online rubric for further instructions and expectations</a:t>
            </a:r>
            <a:r>
              <a:rPr lang="en" sz="1600"/>
              <a:t>. </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nvSpPr>
        <p:spPr>
          <a:xfrm>
            <a:off x="0" y="0"/>
            <a:ext cx="9144000" cy="1277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solidFill>
                  <a:schemeClr val="dk1"/>
                </a:solidFill>
                <a:latin typeface="Calibri"/>
                <a:ea typeface="Calibri"/>
                <a:cs typeface="Calibri"/>
                <a:sym typeface="Calibri"/>
              </a:rPr>
              <a:t>The most important concept:</a:t>
            </a:r>
            <a:endParaRPr sz="1900">
              <a:solidFill>
                <a:schemeClr val="dk1"/>
              </a:solidFill>
              <a:latin typeface="Calibri"/>
              <a:ea typeface="Calibri"/>
              <a:cs typeface="Calibri"/>
              <a:sym typeface="Calibri"/>
            </a:endParaRPr>
          </a:p>
          <a:p>
            <a:pPr indent="0" lvl="0" marL="0" rtl="0" algn="ctr">
              <a:spcBef>
                <a:spcPts val="0"/>
              </a:spcBef>
              <a:spcAft>
                <a:spcPts val="0"/>
              </a:spcAft>
              <a:buNone/>
            </a:pPr>
            <a:r>
              <a:t/>
            </a:r>
            <a:endParaRPr sz="1900">
              <a:solidFill>
                <a:schemeClr val="dk1"/>
              </a:solidFill>
              <a:latin typeface="Calibri"/>
              <a:ea typeface="Calibri"/>
              <a:cs typeface="Calibri"/>
              <a:sym typeface="Calibri"/>
            </a:endParaRPr>
          </a:p>
          <a:p>
            <a:pPr indent="0" lvl="0" marL="0" rtl="0" algn="ctr">
              <a:spcBef>
                <a:spcPts val="0"/>
              </a:spcBef>
              <a:spcAft>
                <a:spcPts val="0"/>
              </a:spcAft>
              <a:buNone/>
            </a:pPr>
            <a:r>
              <a:rPr b="1" lang="en" sz="3300" u="sng">
                <a:solidFill>
                  <a:schemeClr val="dk1"/>
                </a:solidFill>
                <a:latin typeface="Calibri"/>
                <a:ea typeface="Calibri"/>
                <a:cs typeface="Calibri"/>
                <a:sym typeface="Calibri"/>
              </a:rPr>
              <a:t>Know your audience</a:t>
            </a:r>
            <a:endParaRPr sz="2800"/>
          </a:p>
        </p:txBody>
      </p:sp>
      <p:sp>
        <p:nvSpPr>
          <p:cNvPr id="118" name="Google Shape;118;p20"/>
          <p:cNvSpPr txBox="1"/>
          <p:nvPr/>
        </p:nvSpPr>
        <p:spPr>
          <a:xfrm>
            <a:off x="890925" y="1347325"/>
            <a:ext cx="31713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Writing for other meteorologists: </a:t>
            </a:r>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WHAT</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WHERE</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WHEN </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WHY</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CONFIDENCE</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POTENTIAL IMPACTS </a:t>
            </a:r>
            <a:endParaRPr/>
          </a:p>
        </p:txBody>
      </p:sp>
      <p:sp>
        <p:nvSpPr>
          <p:cNvPr id="119" name="Google Shape;119;p20"/>
          <p:cNvSpPr txBox="1"/>
          <p:nvPr/>
        </p:nvSpPr>
        <p:spPr>
          <a:xfrm>
            <a:off x="4916925" y="1347325"/>
            <a:ext cx="37419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Writing for decision makers and/or public: </a:t>
            </a:r>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WHAT</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WHERE</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WHEN</a:t>
            </a:r>
            <a:r>
              <a:rPr lang="en" sz="1900">
                <a:solidFill>
                  <a:schemeClr val="dk1"/>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WHY</a:t>
            </a:r>
            <a:endParaRPr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CONFIDENCE</a:t>
            </a:r>
            <a:endParaRPr b="1" sz="1900">
              <a:solidFill>
                <a:schemeClr val="dk1"/>
              </a:solidFill>
              <a:latin typeface="Calibri"/>
              <a:ea typeface="Calibri"/>
              <a:cs typeface="Calibri"/>
              <a:sym typeface="Calibri"/>
            </a:endParaRPr>
          </a:p>
          <a:p>
            <a:pPr indent="-349250" lvl="0" marL="457200" rtl="0" algn="l">
              <a:spcBef>
                <a:spcPts val="0"/>
              </a:spcBef>
              <a:spcAft>
                <a:spcPts val="0"/>
              </a:spcAft>
              <a:buClr>
                <a:schemeClr val="dk1"/>
              </a:buClr>
              <a:buSzPts val="1900"/>
              <a:buFont typeface="Calibri"/>
              <a:buChar char="●"/>
            </a:pPr>
            <a:r>
              <a:rPr b="1" lang="en" sz="1900">
                <a:solidFill>
                  <a:schemeClr val="dk1"/>
                </a:solidFill>
                <a:latin typeface="Calibri"/>
                <a:ea typeface="Calibri"/>
                <a:cs typeface="Calibri"/>
                <a:sym typeface="Calibri"/>
              </a:rPr>
              <a:t>POTENTIAL IMPACTS</a:t>
            </a:r>
            <a:r>
              <a:rPr lang="en" sz="1900">
                <a:solidFill>
                  <a:schemeClr val="dk1"/>
                </a:solidFill>
                <a:latin typeface="Calibri"/>
                <a:ea typeface="Calibri"/>
                <a:cs typeface="Calibri"/>
                <a:sym typeface="Calibri"/>
              </a:rPr>
              <a:t> </a:t>
            </a:r>
            <a:endParaRPr/>
          </a:p>
        </p:txBody>
      </p:sp>
      <p:cxnSp>
        <p:nvCxnSpPr>
          <p:cNvPr id="120" name="Google Shape;120;p20"/>
          <p:cNvCxnSpPr/>
          <p:nvPr/>
        </p:nvCxnSpPr>
        <p:spPr>
          <a:xfrm>
            <a:off x="2018725" y="3434150"/>
            <a:ext cx="23100" cy="711600"/>
          </a:xfrm>
          <a:prstGeom prst="straightConnector1">
            <a:avLst/>
          </a:prstGeom>
          <a:noFill/>
          <a:ln cap="flat" cmpd="sng" w="38100">
            <a:solidFill>
              <a:schemeClr val="dk1"/>
            </a:solidFill>
            <a:prstDash val="solid"/>
            <a:round/>
            <a:headEnd len="med" w="med" type="none"/>
            <a:tailEnd len="med" w="med" type="triangle"/>
          </a:ln>
        </p:spPr>
      </p:cxnSp>
      <p:sp>
        <p:nvSpPr>
          <p:cNvPr id="121" name="Google Shape;121;p20"/>
          <p:cNvSpPr txBox="1"/>
          <p:nvPr/>
        </p:nvSpPr>
        <p:spPr>
          <a:xfrm>
            <a:off x="384450" y="4131425"/>
            <a:ext cx="4022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Gives mets the scientific information they need to craft their local message to public/partners. </a:t>
            </a:r>
            <a:endParaRPr/>
          </a:p>
        </p:txBody>
      </p:sp>
      <p:cxnSp>
        <p:nvCxnSpPr>
          <p:cNvPr id="122" name="Google Shape;122;p20"/>
          <p:cNvCxnSpPr/>
          <p:nvPr/>
        </p:nvCxnSpPr>
        <p:spPr>
          <a:xfrm>
            <a:off x="6362125" y="3434150"/>
            <a:ext cx="23100" cy="711600"/>
          </a:xfrm>
          <a:prstGeom prst="straightConnector1">
            <a:avLst/>
          </a:prstGeom>
          <a:noFill/>
          <a:ln cap="flat" cmpd="sng" w="38100">
            <a:solidFill>
              <a:schemeClr val="dk1"/>
            </a:solidFill>
            <a:prstDash val="solid"/>
            <a:round/>
            <a:headEnd len="med" w="med" type="none"/>
            <a:tailEnd len="med" w="med" type="triangle"/>
          </a:ln>
        </p:spPr>
      </p:cxnSp>
      <p:sp>
        <p:nvSpPr>
          <p:cNvPr id="123" name="Google Shape;123;p20"/>
          <p:cNvSpPr txBox="1"/>
          <p:nvPr/>
        </p:nvSpPr>
        <p:spPr>
          <a:xfrm>
            <a:off x="4575450" y="4131425"/>
            <a:ext cx="4303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Allows decision makers and the public to make informed decisions and take action. They don’t necessarily care about “why” an event is occurring.</a:t>
            </a:r>
            <a:endParaRPr/>
          </a:p>
        </p:txBody>
      </p:sp>
      <p:sp>
        <p:nvSpPr>
          <p:cNvPr id="124" name="Google Shape;124;p20"/>
          <p:cNvSpPr txBox="1"/>
          <p:nvPr/>
        </p:nvSpPr>
        <p:spPr>
          <a:xfrm>
            <a:off x="796650" y="515350"/>
            <a:ext cx="7464000" cy="831300"/>
          </a:xfrm>
          <a:prstGeom prst="rect">
            <a:avLst/>
          </a:prstGeom>
          <a:solidFill>
            <a:srgbClr val="CCCCCC"/>
          </a:solid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t>Note:</a:t>
            </a:r>
            <a:r>
              <a:rPr lang="en" sz="2100"/>
              <a:t> In this class we’re going to focus on the “WHY” to help build our intuition of severe </a:t>
            </a:r>
            <a:r>
              <a:rPr lang="en" sz="2100"/>
              <a:t>weather</a:t>
            </a:r>
            <a:r>
              <a:rPr lang="en" sz="2100"/>
              <a:t> forecasting. </a:t>
            </a:r>
            <a:endParaRPr sz="2100"/>
          </a:p>
        </p:txBody>
      </p:sp>
      <p:sp>
        <p:nvSpPr>
          <p:cNvPr id="125" name="Google Shape;125;p20"/>
          <p:cNvSpPr/>
          <p:nvPr/>
        </p:nvSpPr>
        <p:spPr>
          <a:xfrm>
            <a:off x="819875" y="1423175"/>
            <a:ext cx="2823000" cy="19722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p:nvPr/>
        </p:nvSpPr>
        <p:spPr>
          <a:xfrm>
            <a:off x="399250" y="909775"/>
            <a:ext cx="8253600" cy="1293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Arial"/>
              <a:ea typeface="Arial"/>
              <a:cs typeface="Arial"/>
              <a:sym typeface="Arial"/>
            </a:endParaRPr>
          </a:p>
        </p:txBody>
      </p:sp>
      <p:sp>
        <p:nvSpPr>
          <p:cNvPr id="131" name="Google Shape;131;p21"/>
          <p:cNvSpPr/>
          <p:nvPr/>
        </p:nvSpPr>
        <p:spPr>
          <a:xfrm>
            <a:off x="399250" y="2261888"/>
            <a:ext cx="8253600" cy="6921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21"/>
          <p:cNvSpPr/>
          <p:nvPr/>
        </p:nvSpPr>
        <p:spPr>
          <a:xfrm>
            <a:off x="399250" y="3000788"/>
            <a:ext cx="8253600" cy="785100"/>
          </a:xfrm>
          <a:prstGeom prst="rect">
            <a:avLst/>
          </a:prstGeom>
          <a:no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1"/>
          <p:cNvSpPr/>
          <p:nvPr/>
        </p:nvSpPr>
        <p:spPr>
          <a:xfrm>
            <a:off x="399250" y="3869001"/>
            <a:ext cx="8253600" cy="1108200"/>
          </a:xfrm>
          <a:prstGeom prst="rect">
            <a:avLst/>
          </a:prstGeom>
          <a:no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21"/>
          <p:cNvSpPr txBox="1"/>
          <p:nvPr>
            <p:ph type="ctrTitle"/>
          </p:nvPr>
        </p:nvSpPr>
        <p:spPr>
          <a:xfrm>
            <a:off x="0" y="-19876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000" u="sng"/>
              <a:t>Anatomy</a:t>
            </a:r>
            <a:r>
              <a:rPr lang="en" sz="4000" u="sng"/>
              <a:t> of a Forecast Discussion</a:t>
            </a:r>
            <a:endParaRPr sz="2400"/>
          </a:p>
        </p:txBody>
      </p:sp>
      <p:sp>
        <p:nvSpPr>
          <p:cNvPr id="135" name="Google Shape;135;p21"/>
          <p:cNvSpPr txBox="1"/>
          <p:nvPr/>
        </p:nvSpPr>
        <p:spPr>
          <a:xfrm>
            <a:off x="294750" y="1365563"/>
            <a:ext cx="36120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highlight>
                  <a:srgbClr val="F4CCCC"/>
                </a:highlight>
                <a:latin typeface="Calibri"/>
                <a:ea typeface="Calibri"/>
                <a:cs typeface="Calibri"/>
                <a:sym typeface="Calibri"/>
              </a:rPr>
              <a:t>Summary/Bottom Line Up Front</a:t>
            </a:r>
            <a:endParaRPr b="1" i="0" sz="1800" u="none" cap="none" strike="noStrike">
              <a:solidFill>
                <a:srgbClr val="000000"/>
              </a:solidFill>
              <a:highlight>
                <a:srgbClr val="F4CCCC"/>
              </a:highlight>
              <a:latin typeface="Calibri"/>
              <a:ea typeface="Calibri"/>
              <a:cs typeface="Calibri"/>
              <a:sym typeface="Calibri"/>
            </a:endParaRPr>
          </a:p>
        </p:txBody>
      </p:sp>
      <p:sp>
        <p:nvSpPr>
          <p:cNvPr id="136" name="Google Shape;136;p21"/>
          <p:cNvSpPr txBox="1"/>
          <p:nvPr/>
        </p:nvSpPr>
        <p:spPr>
          <a:xfrm>
            <a:off x="294750" y="2395913"/>
            <a:ext cx="36120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highlight>
                  <a:srgbClr val="9FC5E8"/>
                </a:highlight>
                <a:latin typeface="Calibri"/>
                <a:ea typeface="Calibri"/>
                <a:cs typeface="Calibri"/>
                <a:sym typeface="Calibri"/>
              </a:rPr>
              <a:t>Synopsis/Feature Identification</a:t>
            </a:r>
            <a:endParaRPr b="1" i="0" sz="1800" u="none" cap="none" strike="noStrike">
              <a:solidFill>
                <a:srgbClr val="000000"/>
              </a:solidFill>
              <a:highlight>
                <a:srgbClr val="9FC5E8"/>
              </a:highlight>
              <a:latin typeface="Calibri"/>
              <a:ea typeface="Calibri"/>
              <a:cs typeface="Calibri"/>
              <a:sym typeface="Calibri"/>
            </a:endParaRPr>
          </a:p>
        </p:txBody>
      </p:sp>
      <p:sp>
        <p:nvSpPr>
          <p:cNvPr id="137" name="Google Shape;137;p21"/>
          <p:cNvSpPr txBox="1"/>
          <p:nvPr/>
        </p:nvSpPr>
        <p:spPr>
          <a:xfrm>
            <a:off x="218550" y="3249113"/>
            <a:ext cx="36120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highlight>
                  <a:srgbClr val="B6D7A8"/>
                </a:highlight>
                <a:latin typeface="Calibri"/>
                <a:ea typeface="Calibri"/>
                <a:cs typeface="Calibri"/>
                <a:sym typeface="Calibri"/>
              </a:rPr>
              <a:t>Detailed Forecast Information </a:t>
            </a:r>
            <a:endParaRPr b="1" i="0" sz="1800" u="none" cap="none" strike="noStrike">
              <a:solidFill>
                <a:srgbClr val="000000"/>
              </a:solidFill>
              <a:highlight>
                <a:srgbClr val="B6D7A8"/>
              </a:highlight>
              <a:latin typeface="Calibri"/>
              <a:ea typeface="Calibri"/>
              <a:cs typeface="Calibri"/>
              <a:sym typeface="Calibri"/>
            </a:endParaRPr>
          </a:p>
        </p:txBody>
      </p:sp>
      <p:sp>
        <p:nvSpPr>
          <p:cNvPr id="138" name="Google Shape;138;p21"/>
          <p:cNvSpPr txBox="1"/>
          <p:nvPr/>
        </p:nvSpPr>
        <p:spPr>
          <a:xfrm>
            <a:off x="142350" y="4117313"/>
            <a:ext cx="36120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highlight>
                  <a:srgbClr val="FFE599"/>
                </a:highlight>
                <a:latin typeface="Calibri"/>
                <a:ea typeface="Calibri"/>
                <a:cs typeface="Calibri"/>
                <a:sym typeface="Calibri"/>
              </a:rPr>
              <a:t>Confidence Communication</a:t>
            </a:r>
            <a:endParaRPr b="1" i="0" sz="1800" u="none" cap="none" strike="noStrike">
              <a:solidFill>
                <a:srgbClr val="000000"/>
              </a:solidFill>
              <a:highlight>
                <a:srgbClr val="FFE599"/>
              </a:highlight>
              <a:latin typeface="Calibri"/>
              <a:ea typeface="Calibri"/>
              <a:cs typeface="Calibri"/>
              <a:sym typeface="Calibri"/>
            </a:endParaRPr>
          </a:p>
        </p:txBody>
      </p:sp>
      <p:sp>
        <p:nvSpPr>
          <p:cNvPr id="139" name="Google Shape;139;p21"/>
          <p:cNvSpPr txBox="1"/>
          <p:nvPr/>
        </p:nvSpPr>
        <p:spPr>
          <a:xfrm>
            <a:off x="3671425" y="903725"/>
            <a:ext cx="48618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alibri"/>
                <a:ea typeface="Calibri"/>
                <a:cs typeface="Calibri"/>
                <a:sym typeface="Calibri"/>
              </a:rPr>
              <a:t>Summaries the main/most important point of the discussion. Ask yourself “If people take one thing away from my discussion, what is it?”</a:t>
            </a:r>
            <a:endParaRPr b="0"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alibri"/>
                <a:ea typeface="Calibri"/>
                <a:cs typeface="Calibri"/>
                <a:sym typeface="Calibri"/>
              </a:rPr>
              <a:t>Example: “Strong to severe thunderstorms are possible after 3 PM today for central Oklahoma.”</a:t>
            </a:r>
            <a:endParaRPr b="0" i="0" sz="1300" u="none" cap="none" strike="noStrike">
              <a:solidFill>
                <a:srgbClr val="000000"/>
              </a:solidFill>
              <a:latin typeface="Calibri"/>
              <a:ea typeface="Calibri"/>
              <a:cs typeface="Calibri"/>
              <a:sym typeface="Calibri"/>
            </a:endParaRPr>
          </a:p>
        </p:txBody>
      </p:sp>
      <p:sp>
        <p:nvSpPr>
          <p:cNvPr id="140" name="Google Shape;140;p21"/>
          <p:cNvSpPr txBox="1"/>
          <p:nvPr/>
        </p:nvSpPr>
        <p:spPr>
          <a:xfrm>
            <a:off x="3933450" y="2208125"/>
            <a:ext cx="46626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Discusses main synoptic features and how they should evolve over the forecast period. Example: “The surface low is forecast to deepen as it moves east into AR.”</a:t>
            </a:r>
            <a:endParaRPr b="0" i="0" sz="1400" u="none" cap="none" strike="noStrike">
              <a:solidFill>
                <a:srgbClr val="000000"/>
              </a:solidFill>
              <a:latin typeface="Calibri"/>
              <a:ea typeface="Calibri"/>
              <a:cs typeface="Calibri"/>
              <a:sym typeface="Calibri"/>
            </a:endParaRPr>
          </a:p>
        </p:txBody>
      </p:sp>
      <p:sp>
        <p:nvSpPr>
          <p:cNvPr id="141" name="Google Shape;141;p21"/>
          <p:cNvSpPr txBox="1"/>
          <p:nvPr/>
        </p:nvSpPr>
        <p:spPr>
          <a:xfrm>
            <a:off x="3830550" y="3000800"/>
            <a:ext cx="47028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Goes into more regional-focused detail regarding the severe weather potential. Discusses how the convective environment should evolve, convective modes, trends, main hazards, etc...</a:t>
            </a:r>
            <a:endParaRPr b="0" i="0" sz="1400" u="none" cap="none" strike="noStrike">
              <a:solidFill>
                <a:srgbClr val="000000"/>
              </a:solidFill>
              <a:latin typeface="Calibri"/>
              <a:ea typeface="Calibri"/>
              <a:cs typeface="Calibri"/>
              <a:sym typeface="Calibri"/>
            </a:endParaRPr>
          </a:p>
        </p:txBody>
      </p:sp>
      <p:sp>
        <p:nvSpPr>
          <p:cNvPr id="142" name="Google Shape;142;p21"/>
          <p:cNvSpPr txBox="1"/>
          <p:nvPr/>
        </p:nvSpPr>
        <p:spPr>
          <a:xfrm>
            <a:off x="3541525" y="3785900"/>
            <a:ext cx="4991700" cy="1293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Calibri"/>
                <a:ea typeface="Calibri"/>
                <a:cs typeface="Calibri"/>
                <a:sym typeface="Calibri"/>
              </a:rPr>
              <a:t>Conveys confidence in the forecast outlined above. Should include the most likely scenario as well as best/worst case potential outcomes and conditional risks. </a:t>
            </a:r>
            <a:endParaRPr b="0" i="0"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Calibri"/>
                <a:ea typeface="Calibri"/>
                <a:cs typeface="Calibri"/>
                <a:sym typeface="Calibri"/>
              </a:rPr>
              <a:t>Example: “A severe storm or two is possible </a:t>
            </a:r>
            <a:r>
              <a:rPr b="0" i="1" lang="en" sz="1200" u="none" cap="none" strike="noStrike">
                <a:solidFill>
                  <a:srgbClr val="000000"/>
                </a:solidFill>
                <a:latin typeface="Calibri"/>
                <a:ea typeface="Calibri"/>
                <a:cs typeface="Calibri"/>
                <a:sym typeface="Calibri"/>
              </a:rPr>
              <a:t>if</a:t>
            </a:r>
            <a:r>
              <a:rPr b="0" i="0" lang="en" sz="1200" u="none" cap="none" strike="noStrike">
                <a:solidFill>
                  <a:srgbClr val="000000"/>
                </a:solidFill>
                <a:latin typeface="Calibri"/>
                <a:ea typeface="Calibri"/>
                <a:cs typeface="Calibri"/>
                <a:sym typeface="Calibri"/>
              </a:rPr>
              <a:t> convection can initiate along the dryline before sunset.”</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2"/>
          <p:cNvSpPr/>
          <p:nvPr/>
        </p:nvSpPr>
        <p:spPr>
          <a:xfrm>
            <a:off x="399250" y="909775"/>
            <a:ext cx="8253600" cy="12930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Arial"/>
              <a:ea typeface="Arial"/>
              <a:cs typeface="Arial"/>
              <a:sym typeface="Arial"/>
            </a:endParaRPr>
          </a:p>
        </p:txBody>
      </p:sp>
      <p:sp>
        <p:nvSpPr>
          <p:cNvPr id="148" name="Google Shape;148;p22"/>
          <p:cNvSpPr/>
          <p:nvPr/>
        </p:nvSpPr>
        <p:spPr>
          <a:xfrm>
            <a:off x="399250" y="2261888"/>
            <a:ext cx="8253600" cy="6921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2"/>
          <p:cNvSpPr/>
          <p:nvPr/>
        </p:nvSpPr>
        <p:spPr>
          <a:xfrm>
            <a:off x="399250" y="3000788"/>
            <a:ext cx="8253600" cy="785100"/>
          </a:xfrm>
          <a:prstGeom prst="rect">
            <a:avLst/>
          </a:prstGeom>
          <a:no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2"/>
          <p:cNvSpPr/>
          <p:nvPr/>
        </p:nvSpPr>
        <p:spPr>
          <a:xfrm>
            <a:off x="399250" y="3869001"/>
            <a:ext cx="8253600" cy="1108200"/>
          </a:xfrm>
          <a:prstGeom prst="rect">
            <a:avLst/>
          </a:prstGeom>
          <a:no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22"/>
          <p:cNvSpPr txBox="1"/>
          <p:nvPr>
            <p:ph type="ctrTitle"/>
          </p:nvPr>
        </p:nvSpPr>
        <p:spPr>
          <a:xfrm>
            <a:off x="0" y="-198769"/>
            <a:ext cx="91440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lang="en" sz="4000" u="sng"/>
              <a:t>Anatomy of a Forecast Discussion</a:t>
            </a:r>
            <a:endParaRPr sz="2400"/>
          </a:p>
        </p:txBody>
      </p:sp>
      <p:sp>
        <p:nvSpPr>
          <p:cNvPr id="152" name="Google Shape;152;p22"/>
          <p:cNvSpPr txBox="1"/>
          <p:nvPr/>
        </p:nvSpPr>
        <p:spPr>
          <a:xfrm>
            <a:off x="294750" y="1365563"/>
            <a:ext cx="36120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highlight>
                  <a:srgbClr val="F4CCCC"/>
                </a:highlight>
                <a:latin typeface="Calibri"/>
                <a:ea typeface="Calibri"/>
                <a:cs typeface="Calibri"/>
                <a:sym typeface="Calibri"/>
              </a:rPr>
              <a:t>Summary/Bottom Line Up Front</a:t>
            </a:r>
            <a:endParaRPr b="1" i="0" sz="1800" u="none" cap="none" strike="noStrike">
              <a:solidFill>
                <a:srgbClr val="000000"/>
              </a:solidFill>
              <a:highlight>
                <a:srgbClr val="F4CCCC"/>
              </a:highlight>
              <a:latin typeface="Calibri"/>
              <a:ea typeface="Calibri"/>
              <a:cs typeface="Calibri"/>
              <a:sym typeface="Calibri"/>
            </a:endParaRPr>
          </a:p>
        </p:txBody>
      </p:sp>
      <p:sp>
        <p:nvSpPr>
          <p:cNvPr id="153" name="Google Shape;153;p22"/>
          <p:cNvSpPr txBox="1"/>
          <p:nvPr/>
        </p:nvSpPr>
        <p:spPr>
          <a:xfrm>
            <a:off x="294750" y="2395913"/>
            <a:ext cx="36120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highlight>
                  <a:srgbClr val="9FC5E8"/>
                </a:highlight>
                <a:latin typeface="Calibri"/>
                <a:ea typeface="Calibri"/>
                <a:cs typeface="Calibri"/>
                <a:sym typeface="Calibri"/>
              </a:rPr>
              <a:t>Synopsis/Feature Identification</a:t>
            </a:r>
            <a:endParaRPr b="1" i="0" sz="1800" u="none" cap="none" strike="noStrike">
              <a:solidFill>
                <a:srgbClr val="000000"/>
              </a:solidFill>
              <a:highlight>
                <a:srgbClr val="9FC5E8"/>
              </a:highlight>
              <a:latin typeface="Calibri"/>
              <a:ea typeface="Calibri"/>
              <a:cs typeface="Calibri"/>
              <a:sym typeface="Calibri"/>
            </a:endParaRPr>
          </a:p>
        </p:txBody>
      </p:sp>
      <p:sp>
        <p:nvSpPr>
          <p:cNvPr id="154" name="Google Shape;154;p22"/>
          <p:cNvSpPr txBox="1"/>
          <p:nvPr/>
        </p:nvSpPr>
        <p:spPr>
          <a:xfrm>
            <a:off x="218550" y="3249113"/>
            <a:ext cx="36120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highlight>
                  <a:srgbClr val="B6D7A8"/>
                </a:highlight>
                <a:latin typeface="Calibri"/>
                <a:ea typeface="Calibri"/>
                <a:cs typeface="Calibri"/>
                <a:sym typeface="Calibri"/>
              </a:rPr>
              <a:t>Detailed Forecast Information </a:t>
            </a:r>
            <a:endParaRPr b="1" i="0" sz="1800" u="none" cap="none" strike="noStrike">
              <a:solidFill>
                <a:srgbClr val="000000"/>
              </a:solidFill>
              <a:highlight>
                <a:srgbClr val="B6D7A8"/>
              </a:highlight>
              <a:latin typeface="Calibri"/>
              <a:ea typeface="Calibri"/>
              <a:cs typeface="Calibri"/>
              <a:sym typeface="Calibri"/>
            </a:endParaRPr>
          </a:p>
        </p:txBody>
      </p:sp>
      <p:sp>
        <p:nvSpPr>
          <p:cNvPr id="155" name="Google Shape;155;p22"/>
          <p:cNvSpPr txBox="1"/>
          <p:nvPr/>
        </p:nvSpPr>
        <p:spPr>
          <a:xfrm>
            <a:off x="142350" y="4117313"/>
            <a:ext cx="36120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highlight>
                  <a:srgbClr val="FFE599"/>
                </a:highlight>
                <a:latin typeface="Calibri"/>
                <a:ea typeface="Calibri"/>
                <a:cs typeface="Calibri"/>
                <a:sym typeface="Calibri"/>
              </a:rPr>
              <a:t>Confidence Communication</a:t>
            </a:r>
            <a:endParaRPr b="1" i="0" sz="1800" u="none" cap="none" strike="noStrike">
              <a:solidFill>
                <a:srgbClr val="000000"/>
              </a:solidFill>
              <a:highlight>
                <a:srgbClr val="FFE599"/>
              </a:highlight>
              <a:latin typeface="Calibri"/>
              <a:ea typeface="Calibri"/>
              <a:cs typeface="Calibri"/>
              <a:sym typeface="Calibri"/>
            </a:endParaRPr>
          </a:p>
        </p:txBody>
      </p:sp>
      <p:sp>
        <p:nvSpPr>
          <p:cNvPr id="156" name="Google Shape;156;p22"/>
          <p:cNvSpPr txBox="1"/>
          <p:nvPr/>
        </p:nvSpPr>
        <p:spPr>
          <a:xfrm>
            <a:off x="3671425" y="903725"/>
            <a:ext cx="48618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alibri"/>
                <a:ea typeface="Calibri"/>
                <a:cs typeface="Calibri"/>
                <a:sym typeface="Calibri"/>
              </a:rPr>
              <a:t>Summaries the main/most important point of the discussion. Ask yourself “If people take one thing away from my discussion, what is it?”</a:t>
            </a:r>
            <a:endParaRPr b="0"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0" i="0" lang="en" sz="1300" u="none" cap="none" strike="noStrike">
                <a:solidFill>
                  <a:srgbClr val="000000"/>
                </a:solidFill>
                <a:latin typeface="Calibri"/>
                <a:ea typeface="Calibri"/>
                <a:cs typeface="Calibri"/>
                <a:sym typeface="Calibri"/>
              </a:rPr>
              <a:t>Example: “Strong to severe thunderstorms are possible after 3 PM today for central Oklahoma.”</a:t>
            </a:r>
            <a:endParaRPr b="0" i="0" sz="1300" u="none" cap="none" strike="noStrike">
              <a:solidFill>
                <a:srgbClr val="000000"/>
              </a:solidFill>
              <a:latin typeface="Calibri"/>
              <a:ea typeface="Calibri"/>
              <a:cs typeface="Calibri"/>
              <a:sym typeface="Calibri"/>
            </a:endParaRPr>
          </a:p>
        </p:txBody>
      </p:sp>
      <p:sp>
        <p:nvSpPr>
          <p:cNvPr id="157" name="Google Shape;157;p22"/>
          <p:cNvSpPr txBox="1"/>
          <p:nvPr/>
        </p:nvSpPr>
        <p:spPr>
          <a:xfrm>
            <a:off x="3933450" y="2208125"/>
            <a:ext cx="46626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Discusses main synoptic features and how they should evolve over the forecast period. Example: “The surface low is forecast to deepen as it moves east into AR.”</a:t>
            </a:r>
            <a:endParaRPr b="0" i="0" sz="1400" u="none" cap="none" strike="noStrike">
              <a:solidFill>
                <a:srgbClr val="000000"/>
              </a:solidFill>
              <a:latin typeface="Calibri"/>
              <a:ea typeface="Calibri"/>
              <a:cs typeface="Calibri"/>
              <a:sym typeface="Calibri"/>
            </a:endParaRPr>
          </a:p>
        </p:txBody>
      </p:sp>
      <p:sp>
        <p:nvSpPr>
          <p:cNvPr id="158" name="Google Shape;158;p22"/>
          <p:cNvSpPr txBox="1"/>
          <p:nvPr/>
        </p:nvSpPr>
        <p:spPr>
          <a:xfrm>
            <a:off x="3830550" y="3000800"/>
            <a:ext cx="47028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alibri"/>
                <a:ea typeface="Calibri"/>
                <a:cs typeface="Calibri"/>
                <a:sym typeface="Calibri"/>
              </a:rPr>
              <a:t>Goes into more regional-focused detail regarding the severe weather potential. Discusses how the convective environment should evolve, convective modes, trends, main hazards, etc...</a:t>
            </a:r>
            <a:endParaRPr b="0" i="0" sz="1400" u="none" cap="none" strike="noStrike">
              <a:solidFill>
                <a:srgbClr val="000000"/>
              </a:solidFill>
              <a:latin typeface="Calibri"/>
              <a:ea typeface="Calibri"/>
              <a:cs typeface="Calibri"/>
              <a:sym typeface="Calibri"/>
            </a:endParaRPr>
          </a:p>
        </p:txBody>
      </p:sp>
      <p:sp>
        <p:nvSpPr>
          <p:cNvPr id="159" name="Google Shape;159;p22"/>
          <p:cNvSpPr txBox="1"/>
          <p:nvPr/>
        </p:nvSpPr>
        <p:spPr>
          <a:xfrm>
            <a:off x="3541525" y="3785900"/>
            <a:ext cx="4991700" cy="1293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Calibri"/>
                <a:ea typeface="Calibri"/>
                <a:cs typeface="Calibri"/>
                <a:sym typeface="Calibri"/>
              </a:rPr>
              <a:t>Conveys confidence in the forecast outlined above. Should include the most likely scenario as well as best/worst case potential outcomes and conditional risks. </a:t>
            </a:r>
            <a:endParaRPr b="0" i="0"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Calibri"/>
                <a:ea typeface="Calibri"/>
                <a:cs typeface="Calibri"/>
                <a:sym typeface="Calibri"/>
              </a:rPr>
              <a:t>Example: “A severe storm or two is possible </a:t>
            </a:r>
            <a:r>
              <a:rPr b="0" i="1" lang="en" sz="1200" u="none" cap="none" strike="noStrike">
                <a:solidFill>
                  <a:srgbClr val="000000"/>
                </a:solidFill>
                <a:latin typeface="Calibri"/>
                <a:ea typeface="Calibri"/>
                <a:cs typeface="Calibri"/>
                <a:sym typeface="Calibri"/>
              </a:rPr>
              <a:t>if</a:t>
            </a:r>
            <a:r>
              <a:rPr b="0" i="0" lang="en" sz="1200" u="none" cap="none" strike="noStrike">
                <a:solidFill>
                  <a:srgbClr val="000000"/>
                </a:solidFill>
                <a:latin typeface="Calibri"/>
                <a:ea typeface="Calibri"/>
                <a:cs typeface="Calibri"/>
                <a:sym typeface="Calibri"/>
              </a:rPr>
              <a:t> convection can initiate along the dryline before sunset.”</a:t>
            </a:r>
            <a:endParaRPr b="0" i="0" sz="1200" u="none" cap="none" strike="noStrike">
              <a:solidFill>
                <a:srgbClr val="000000"/>
              </a:solidFill>
              <a:latin typeface="Calibri"/>
              <a:ea typeface="Calibri"/>
              <a:cs typeface="Calibri"/>
              <a:sym typeface="Calibri"/>
            </a:endParaRPr>
          </a:p>
        </p:txBody>
      </p:sp>
      <p:sp>
        <p:nvSpPr>
          <p:cNvPr id="160" name="Google Shape;160;p22"/>
          <p:cNvSpPr txBox="1"/>
          <p:nvPr/>
        </p:nvSpPr>
        <p:spPr>
          <a:xfrm>
            <a:off x="3644125" y="664200"/>
            <a:ext cx="5066100" cy="4402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500">
              <a:solidFill>
                <a:schemeClr val="dk1"/>
              </a:solidFill>
            </a:endParaRPr>
          </a:p>
          <a:p>
            <a:pPr indent="0" lvl="0" marL="0" rtl="0" algn="l">
              <a:spcBef>
                <a:spcPts val="0"/>
              </a:spcBef>
              <a:spcAft>
                <a:spcPts val="0"/>
              </a:spcAft>
              <a:buNone/>
            </a:pPr>
            <a:r>
              <a:rPr lang="en" sz="500">
                <a:solidFill>
                  <a:schemeClr val="dk1"/>
                </a:solidFill>
                <a:highlight>
                  <a:srgbClr val="EA9999"/>
                </a:highlight>
              </a:rPr>
              <a:t>  ...THERE IS AN ENHANCED RISK OF SEVERE THUNDERSTORMS ACROSS PARTS OF</a:t>
            </a:r>
            <a:endParaRPr sz="500">
              <a:solidFill>
                <a:schemeClr val="dk1"/>
              </a:solidFill>
              <a:highlight>
                <a:srgbClr val="EA9999"/>
              </a:highlight>
            </a:endParaRPr>
          </a:p>
          <a:p>
            <a:pPr indent="0" lvl="0" marL="0" rtl="0" algn="l">
              <a:spcBef>
                <a:spcPts val="0"/>
              </a:spcBef>
              <a:spcAft>
                <a:spcPts val="0"/>
              </a:spcAft>
              <a:buNone/>
            </a:pPr>
            <a:r>
              <a:rPr lang="en" sz="500">
                <a:solidFill>
                  <a:schemeClr val="dk1"/>
                </a:solidFill>
                <a:highlight>
                  <a:srgbClr val="EA9999"/>
                </a:highlight>
              </a:rPr>
              <a:t>   THE MID MISSISSIPPI VALLEY...</a:t>
            </a:r>
            <a:endParaRPr sz="500">
              <a:solidFill>
                <a:schemeClr val="dk1"/>
              </a:solidFill>
              <a:highlight>
                <a:srgbClr val="EA9999"/>
              </a:highlight>
            </a:endParaRPr>
          </a:p>
          <a:p>
            <a:pPr indent="0" lvl="0" marL="0" rtl="0" algn="l">
              <a:spcBef>
                <a:spcPts val="0"/>
              </a:spcBef>
              <a:spcAft>
                <a:spcPts val="0"/>
              </a:spcAft>
              <a:buNone/>
            </a:pPr>
            <a:r>
              <a:t/>
            </a:r>
            <a:endParaRPr sz="500">
              <a:solidFill>
                <a:schemeClr val="dk1"/>
              </a:solidFill>
              <a:highlight>
                <a:srgbClr val="EA9999"/>
              </a:highlight>
            </a:endParaRPr>
          </a:p>
          <a:p>
            <a:pPr indent="0" lvl="0" marL="0" rtl="0" algn="l">
              <a:spcBef>
                <a:spcPts val="0"/>
              </a:spcBef>
              <a:spcAft>
                <a:spcPts val="0"/>
              </a:spcAft>
              <a:buNone/>
            </a:pPr>
            <a:r>
              <a:rPr lang="en" sz="500">
                <a:solidFill>
                  <a:schemeClr val="dk1"/>
                </a:solidFill>
                <a:highlight>
                  <a:srgbClr val="EA9999"/>
                </a:highlight>
              </a:rPr>
              <a:t>   ...SUMMARY...</a:t>
            </a:r>
            <a:endParaRPr sz="500">
              <a:solidFill>
                <a:schemeClr val="dk1"/>
              </a:solidFill>
              <a:highlight>
                <a:srgbClr val="EA9999"/>
              </a:highlight>
            </a:endParaRPr>
          </a:p>
          <a:p>
            <a:pPr indent="0" lvl="0" marL="0" rtl="0" algn="l">
              <a:spcBef>
                <a:spcPts val="0"/>
              </a:spcBef>
              <a:spcAft>
                <a:spcPts val="0"/>
              </a:spcAft>
              <a:buNone/>
            </a:pPr>
            <a:r>
              <a:rPr lang="en" sz="500">
                <a:solidFill>
                  <a:schemeClr val="dk1"/>
                </a:solidFill>
                <a:highlight>
                  <a:srgbClr val="EA9999"/>
                </a:highlight>
              </a:rPr>
              <a:t>   Scattered severe thunderstorms should develop across the Mid</a:t>
            </a:r>
            <a:endParaRPr sz="500">
              <a:solidFill>
                <a:schemeClr val="dk1"/>
              </a:solidFill>
              <a:highlight>
                <a:srgbClr val="EA9999"/>
              </a:highlight>
            </a:endParaRPr>
          </a:p>
          <a:p>
            <a:pPr indent="0" lvl="0" marL="0" rtl="0" algn="l">
              <a:spcBef>
                <a:spcPts val="0"/>
              </a:spcBef>
              <a:spcAft>
                <a:spcPts val="0"/>
              </a:spcAft>
              <a:buNone/>
            </a:pPr>
            <a:r>
              <a:rPr lang="en" sz="500">
                <a:solidFill>
                  <a:schemeClr val="dk1"/>
                </a:solidFill>
                <a:highlight>
                  <a:srgbClr val="EA9999"/>
                </a:highlight>
              </a:rPr>
              <a:t>   Mississippi Valley late Sunday afternoon. Hail, wind, and some</a:t>
            </a:r>
            <a:endParaRPr sz="500">
              <a:solidFill>
                <a:schemeClr val="dk1"/>
              </a:solidFill>
              <a:highlight>
                <a:srgbClr val="EA9999"/>
              </a:highlight>
            </a:endParaRPr>
          </a:p>
          <a:p>
            <a:pPr indent="0" lvl="0" marL="0" rtl="0" algn="l">
              <a:spcBef>
                <a:spcPts val="0"/>
              </a:spcBef>
              <a:spcAft>
                <a:spcPts val="0"/>
              </a:spcAft>
              <a:buNone/>
            </a:pPr>
            <a:r>
              <a:rPr lang="en" sz="500">
                <a:solidFill>
                  <a:schemeClr val="dk1"/>
                </a:solidFill>
                <a:highlight>
                  <a:srgbClr val="EA9999"/>
                </a:highlight>
              </a:rPr>
              <a:t>   threat for a few tornadoes will spread toward central Illinois</a:t>
            </a:r>
            <a:endParaRPr sz="500">
              <a:solidFill>
                <a:schemeClr val="dk1"/>
              </a:solidFill>
              <a:highlight>
                <a:srgbClr val="EA9999"/>
              </a:highlight>
            </a:endParaRPr>
          </a:p>
          <a:p>
            <a:pPr indent="0" lvl="0" marL="0" rtl="0" algn="l">
              <a:spcBef>
                <a:spcPts val="0"/>
              </a:spcBef>
              <a:spcAft>
                <a:spcPts val="0"/>
              </a:spcAft>
              <a:buNone/>
            </a:pPr>
            <a:r>
              <a:rPr lang="en" sz="500">
                <a:solidFill>
                  <a:schemeClr val="dk1"/>
                </a:solidFill>
                <a:highlight>
                  <a:srgbClr val="EA9999"/>
                </a:highlight>
              </a:rPr>
              <a:t>   during the evening hours.</a:t>
            </a:r>
            <a:endParaRPr sz="500">
              <a:solidFill>
                <a:schemeClr val="dk1"/>
              </a:solidFill>
              <a:highlight>
                <a:srgbClr val="EA9999"/>
              </a:highlight>
            </a:endParaRPr>
          </a:p>
          <a:p>
            <a:pPr indent="0" lvl="0" marL="0" rtl="0" algn="l">
              <a:spcBef>
                <a:spcPts val="0"/>
              </a:spcBef>
              <a:spcAft>
                <a:spcPts val="0"/>
              </a:spcAft>
              <a:buNone/>
            </a:pPr>
            <a:r>
              <a:t/>
            </a:r>
            <a:endParaRPr sz="500">
              <a:solidFill>
                <a:schemeClr val="dk1"/>
              </a:solidFill>
            </a:endParaRPr>
          </a:p>
          <a:p>
            <a:pPr indent="0" lvl="0" marL="0" rtl="0" algn="l">
              <a:spcBef>
                <a:spcPts val="0"/>
              </a:spcBef>
              <a:spcAft>
                <a:spcPts val="0"/>
              </a:spcAft>
              <a:buNone/>
            </a:pPr>
            <a:r>
              <a:rPr lang="en" sz="500">
                <a:solidFill>
                  <a:schemeClr val="dk1"/>
                </a:solidFill>
              </a:rPr>
              <a:t>   ...Mid Mississippi Valley...</a:t>
            </a:r>
            <a:endParaRPr sz="500">
              <a:solidFill>
                <a:schemeClr val="dk1"/>
              </a:solidFill>
            </a:endParaRPr>
          </a:p>
          <a:p>
            <a:pPr indent="0" lvl="0" marL="0" rtl="0" algn="l">
              <a:spcBef>
                <a:spcPts val="0"/>
              </a:spcBef>
              <a:spcAft>
                <a:spcPts val="0"/>
              </a:spcAft>
              <a:buNone/>
            </a:pPr>
            <a:r>
              <a:t/>
            </a:r>
            <a:endParaRPr sz="500">
              <a:solidFill>
                <a:schemeClr val="dk1"/>
              </a:solidFill>
            </a:endParaRPr>
          </a:p>
          <a:p>
            <a:pPr indent="0" lvl="0" marL="0" rtl="0" algn="l">
              <a:spcBef>
                <a:spcPts val="0"/>
              </a:spcBef>
              <a:spcAft>
                <a:spcPts val="0"/>
              </a:spcAft>
              <a:buNone/>
            </a:pPr>
            <a:r>
              <a:rPr lang="en" sz="500">
                <a:solidFill>
                  <a:schemeClr val="dk1"/>
                </a:solidFill>
              </a:rPr>
              <a:t>  </a:t>
            </a:r>
            <a:r>
              <a:rPr lang="en" sz="500">
                <a:solidFill>
                  <a:schemeClr val="dk1"/>
                </a:solidFill>
                <a:highlight>
                  <a:srgbClr val="A4C2F4"/>
                </a:highlight>
              </a:rPr>
              <a:t> Late-evening model guidance suggests upper ridge will build across</a:t>
            </a:r>
            <a:endParaRPr sz="500">
              <a:solidFill>
                <a:schemeClr val="dk1"/>
              </a:solidFill>
              <a:highlight>
                <a:srgbClr val="A4C2F4"/>
              </a:highlight>
            </a:endParaRPr>
          </a:p>
          <a:p>
            <a:pPr indent="0" lvl="0" marL="0" rtl="0" algn="l">
              <a:spcBef>
                <a:spcPts val="0"/>
              </a:spcBef>
              <a:spcAft>
                <a:spcPts val="0"/>
              </a:spcAft>
              <a:buNone/>
            </a:pPr>
            <a:r>
              <a:rPr lang="en" sz="500">
                <a:solidFill>
                  <a:schemeClr val="dk1"/>
                </a:solidFill>
                <a:highlight>
                  <a:srgbClr val="A4C2F4"/>
                </a:highlight>
              </a:rPr>
              <a:t>   the southern Plains and strengthen during the day1 period. This</a:t>
            </a:r>
            <a:endParaRPr sz="500">
              <a:solidFill>
                <a:schemeClr val="dk1"/>
              </a:solidFill>
              <a:highlight>
                <a:srgbClr val="A4C2F4"/>
              </a:highlight>
            </a:endParaRPr>
          </a:p>
          <a:p>
            <a:pPr indent="0" lvl="0" marL="0" rtl="0" algn="l">
              <a:spcBef>
                <a:spcPts val="0"/>
              </a:spcBef>
              <a:spcAft>
                <a:spcPts val="0"/>
              </a:spcAft>
              <a:buNone/>
            </a:pPr>
            <a:r>
              <a:rPr lang="en" sz="500">
                <a:solidFill>
                  <a:schemeClr val="dk1"/>
                </a:solidFill>
                <a:highlight>
                  <a:srgbClr val="A4C2F4"/>
                </a:highlight>
              </a:rPr>
              <a:t>   feature will force a notable short-wave trough currently located</a:t>
            </a:r>
            <a:endParaRPr sz="500">
              <a:solidFill>
                <a:schemeClr val="dk1"/>
              </a:solidFill>
              <a:highlight>
                <a:srgbClr val="A4C2F4"/>
              </a:highlight>
            </a:endParaRPr>
          </a:p>
          <a:p>
            <a:pPr indent="0" lvl="0" marL="0" rtl="0" algn="l">
              <a:spcBef>
                <a:spcPts val="0"/>
              </a:spcBef>
              <a:spcAft>
                <a:spcPts val="0"/>
              </a:spcAft>
              <a:buNone/>
            </a:pPr>
            <a:r>
              <a:rPr lang="en" sz="500">
                <a:solidFill>
                  <a:schemeClr val="dk1"/>
                </a:solidFill>
                <a:highlight>
                  <a:srgbClr val="A4C2F4"/>
                </a:highlight>
              </a:rPr>
              <a:t>   over WY to top the ridge over eastern SD/NE around 18z before it</a:t>
            </a:r>
            <a:endParaRPr sz="500">
              <a:solidFill>
                <a:schemeClr val="dk1"/>
              </a:solidFill>
              <a:highlight>
                <a:srgbClr val="A4C2F4"/>
              </a:highlight>
            </a:endParaRPr>
          </a:p>
          <a:p>
            <a:pPr indent="0" lvl="0" marL="0" rtl="0" algn="l">
              <a:spcBef>
                <a:spcPts val="0"/>
              </a:spcBef>
              <a:spcAft>
                <a:spcPts val="0"/>
              </a:spcAft>
              <a:buNone/>
            </a:pPr>
            <a:r>
              <a:rPr lang="en" sz="500">
                <a:solidFill>
                  <a:schemeClr val="dk1"/>
                </a:solidFill>
                <a:highlight>
                  <a:srgbClr val="A4C2F4"/>
                </a:highlight>
              </a:rPr>
              <a:t>   turns southeast and digs toward the OH Valley by 19/12z. As a</a:t>
            </a:r>
            <a:endParaRPr sz="500">
              <a:solidFill>
                <a:schemeClr val="dk1"/>
              </a:solidFill>
              <a:highlight>
                <a:srgbClr val="A4C2F4"/>
              </a:highlight>
            </a:endParaRPr>
          </a:p>
          <a:p>
            <a:pPr indent="0" lvl="0" marL="0" rtl="0" algn="l">
              <a:spcBef>
                <a:spcPts val="0"/>
              </a:spcBef>
              <a:spcAft>
                <a:spcPts val="0"/>
              </a:spcAft>
              <a:buNone/>
            </a:pPr>
            <a:r>
              <a:rPr lang="en" sz="500">
                <a:solidFill>
                  <a:schemeClr val="dk1"/>
                </a:solidFill>
                <a:highlight>
                  <a:srgbClr val="A4C2F4"/>
                </a:highlight>
              </a:rPr>
              <a:t>   result, broad height rises will be noted across much of the</a:t>
            </a:r>
            <a:endParaRPr sz="500">
              <a:solidFill>
                <a:schemeClr val="dk1"/>
              </a:solidFill>
              <a:highlight>
                <a:srgbClr val="A4C2F4"/>
              </a:highlight>
            </a:endParaRPr>
          </a:p>
          <a:p>
            <a:pPr indent="0" lvl="0" marL="0" rtl="0" algn="l">
              <a:spcBef>
                <a:spcPts val="0"/>
              </a:spcBef>
              <a:spcAft>
                <a:spcPts val="0"/>
              </a:spcAft>
              <a:buNone/>
            </a:pPr>
            <a:r>
              <a:rPr lang="en" sz="500">
                <a:solidFill>
                  <a:schemeClr val="dk1"/>
                </a:solidFill>
                <a:highlight>
                  <a:srgbClr val="A4C2F4"/>
                </a:highlight>
              </a:rPr>
              <a:t>   western/central US during the first half of the period.</a:t>
            </a:r>
            <a:endParaRPr sz="500">
              <a:solidFill>
                <a:schemeClr val="dk1"/>
              </a:solidFill>
              <a:highlight>
                <a:srgbClr val="A4C2F4"/>
              </a:highlight>
            </a:endParaRPr>
          </a:p>
          <a:p>
            <a:pPr indent="0" lvl="0" marL="0" rtl="0" algn="l">
              <a:spcBef>
                <a:spcPts val="0"/>
              </a:spcBef>
              <a:spcAft>
                <a:spcPts val="0"/>
              </a:spcAft>
              <a:buNone/>
            </a:pPr>
            <a:r>
              <a:t/>
            </a:r>
            <a:endParaRPr sz="500">
              <a:solidFill>
                <a:schemeClr val="dk1"/>
              </a:solidFill>
            </a:endParaRPr>
          </a:p>
          <a:p>
            <a:pPr indent="0" lvl="0" marL="0" rtl="0" algn="l">
              <a:spcBef>
                <a:spcPts val="0"/>
              </a:spcBef>
              <a:spcAft>
                <a:spcPts val="0"/>
              </a:spcAft>
              <a:buNone/>
            </a:pPr>
            <a:r>
              <a:rPr lang="en" sz="500">
                <a:solidFill>
                  <a:schemeClr val="dk1"/>
                </a:solidFill>
                <a:highlight>
                  <a:srgbClr val="B6D7A8"/>
                </a:highlight>
              </a:rPr>
              <a:t>   Early this morning, thunderstorm clusters continue across southern</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IA with more isolated activity into eastern KS. This activity is</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likely being sustained by a focused LLJ that should move little over</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the next 36hr, aside from veering toward central IL Sunday evening.</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Remnants of this convection are expected to be ongoing at the</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beginning of the period from southeast IA into central IL. Latest</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guidance suggests weakening is likely after sunrise, though it may</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not completely dissipate as it propagates southeast. While</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marginally severe hail/wind could occur with this early-period</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convection, the primary concern for more significant severe will</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occur later in the afternoon/evening as influence of the</a:t>
            </a:r>
            <a:endParaRPr sz="500">
              <a:solidFill>
                <a:schemeClr val="dk1"/>
              </a:solidFill>
              <a:highlight>
                <a:srgbClr val="B6D7A8"/>
              </a:highlight>
            </a:endParaRPr>
          </a:p>
          <a:p>
            <a:pPr indent="0" lvl="0" marL="0" rtl="0" algn="l">
              <a:spcBef>
                <a:spcPts val="0"/>
              </a:spcBef>
              <a:spcAft>
                <a:spcPts val="0"/>
              </a:spcAft>
              <a:buNone/>
            </a:pPr>
            <a:r>
              <a:rPr lang="en" sz="500">
                <a:solidFill>
                  <a:schemeClr val="dk1"/>
                </a:solidFill>
                <a:highlight>
                  <a:srgbClr val="B6D7A8"/>
                </a:highlight>
              </a:rPr>
              <a:t>   aforementioned short wave approaches.</a:t>
            </a:r>
            <a:endParaRPr sz="500">
              <a:solidFill>
                <a:schemeClr val="dk1"/>
              </a:solidFill>
              <a:highlight>
                <a:srgbClr val="B6D7A8"/>
              </a:highlight>
            </a:endParaRPr>
          </a:p>
          <a:p>
            <a:pPr indent="0" lvl="0" marL="0" rtl="0" algn="l">
              <a:spcBef>
                <a:spcPts val="0"/>
              </a:spcBef>
              <a:spcAft>
                <a:spcPts val="0"/>
              </a:spcAft>
              <a:buNone/>
            </a:pPr>
            <a:r>
              <a:t/>
            </a:r>
            <a:endParaRPr sz="500">
              <a:solidFill>
                <a:schemeClr val="dk1"/>
              </a:solidFill>
            </a:endParaRPr>
          </a:p>
          <a:p>
            <a:pPr indent="0" lvl="0" marL="0" rtl="0" algn="l">
              <a:spcBef>
                <a:spcPts val="0"/>
              </a:spcBef>
              <a:spcAft>
                <a:spcPts val="0"/>
              </a:spcAft>
              <a:buNone/>
            </a:pPr>
            <a:r>
              <a:rPr lang="en" sz="500">
                <a:solidFill>
                  <a:schemeClr val="dk1"/>
                </a:solidFill>
              </a:rPr>
              <a:t>  </a:t>
            </a:r>
            <a:r>
              <a:rPr lang="en" sz="500">
                <a:solidFill>
                  <a:schemeClr val="dk1"/>
                </a:solidFill>
                <a:highlight>
                  <a:srgbClr val="FFE599"/>
                </a:highlight>
              </a:rPr>
              <a:t> Strong boundary-layer heating is forecast once again across KS where</a:t>
            </a:r>
            <a:endParaRPr sz="500">
              <a:solidFill>
                <a:schemeClr val="dk1"/>
              </a:solidFill>
              <a:highlight>
                <a:srgbClr val="FFE599"/>
              </a:highlight>
            </a:endParaRPr>
          </a:p>
          <a:p>
            <a:pPr indent="0" lvl="0" marL="0" rtl="0" algn="l">
              <a:spcBef>
                <a:spcPts val="0"/>
              </a:spcBef>
              <a:spcAft>
                <a:spcPts val="0"/>
              </a:spcAft>
              <a:buNone/>
            </a:pPr>
            <a:r>
              <a:rPr lang="en" sz="500">
                <a:solidFill>
                  <a:schemeClr val="dk1"/>
                </a:solidFill>
                <a:highlight>
                  <a:srgbClr val="FFE599"/>
                </a:highlight>
              </a:rPr>
              <a:t>   surface temperatures may approach 100F in the central part of the</a:t>
            </a:r>
            <a:endParaRPr sz="500">
              <a:solidFill>
                <a:schemeClr val="dk1"/>
              </a:solidFill>
              <a:highlight>
                <a:srgbClr val="FFE599"/>
              </a:highlight>
            </a:endParaRPr>
          </a:p>
          <a:p>
            <a:pPr indent="0" lvl="0" marL="0" rtl="0" algn="l">
              <a:spcBef>
                <a:spcPts val="0"/>
              </a:spcBef>
              <a:spcAft>
                <a:spcPts val="0"/>
              </a:spcAft>
              <a:buNone/>
            </a:pPr>
            <a:r>
              <a:rPr lang="en" sz="500">
                <a:solidFill>
                  <a:schemeClr val="dk1"/>
                </a:solidFill>
                <a:highlight>
                  <a:srgbClr val="FFE599"/>
                </a:highlight>
              </a:rPr>
              <a:t>   state. Readings into the low-mid 90s are possible across northwest</a:t>
            </a:r>
            <a:endParaRPr sz="500">
              <a:solidFill>
                <a:schemeClr val="dk1"/>
              </a:solidFill>
              <a:highlight>
                <a:srgbClr val="FFE599"/>
              </a:highlight>
            </a:endParaRPr>
          </a:p>
          <a:p>
            <a:pPr indent="0" lvl="0" marL="0" rtl="0" algn="l">
              <a:spcBef>
                <a:spcPts val="0"/>
              </a:spcBef>
              <a:spcAft>
                <a:spcPts val="0"/>
              </a:spcAft>
              <a:buNone/>
            </a:pPr>
            <a:r>
              <a:rPr lang="en" sz="500">
                <a:solidFill>
                  <a:schemeClr val="dk1"/>
                </a:solidFill>
                <a:highlight>
                  <a:srgbClr val="FFE599"/>
                </a:highlight>
              </a:rPr>
              <a:t>   MO. If this occurs convective temperatures may be breached around</a:t>
            </a:r>
            <a:endParaRPr sz="500">
              <a:solidFill>
                <a:schemeClr val="dk1"/>
              </a:solidFill>
              <a:highlight>
                <a:srgbClr val="FFE599"/>
              </a:highlight>
            </a:endParaRPr>
          </a:p>
          <a:p>
            <a:pPr indent="0" lvl="0" marL="0" rtl="0" algn="l">
              <a:spcBef>
                <a:spcPts val="0"/>
              </a:spcBef>
              <a:spcAft>
                <a:spcPts val="0"/>
              </a:spcAft>
              <a:buNone/>
            </a:pPr>
            <a:r>
              <a:rPr lang="en" sz="500">
                <a:solidFill>
                  <a:schemeClr val="dk1"/>
                </a:solidFill>
                <a:highlight>
                  <a:srgbClr val="FFE599"/>
                </a:highlight>
              </a:rPr>
              <a:t>   22z. There is some concern that isolated convection could develop</a:t>
            </a:r>
            <a:endParaRPr sz="500">
              <a:solidFill>
                <a:schemeClr val="dk1"/>
              </a:solidFill>
              <a:highlight>
                <a:srgbClr val="FFE599"/>
              </a:highlight>
            </a:endParaRPr>
          </a:p>
          <a:p>
            <a:pPr indent="0" lvl="0" marL="0" rtl="0" algn="l">
              <a:spcBef>
                <a:spcPts val="0"/>
              </a:spcBef>
              <a:spcAft>
                <a:spcPts val="0"/>
              </a:spcAft>
              <a:buNone/>
            </a:pPr>
            <a:r>
              <a:rPr lang="en" sz="500">
                <a:solidFill>
                  <a:schemeClr val="dk1"/>
                </a:solidFill>
                <a:highlight>
                  <a:srgbClr val="FFE599"/>
                </a:highlight>
              </a:rPr>
              <a:t>   along the boundary shortly after peak heating but large-scale</a:t>
            </a:r>
            <a:endParaRPr sz="500">
              <a:solidFill>
                <a:schemeClr val="dk1"/>
              </a:solidFill>
              <a:highlight>
                <a:srgbClr val="FFE599"/>
              </a:highlight>
            </a:endParaRPr>
          </a:p>
          <a:p>
            <a:pPr indent="0" lvl="0" marL="0" rtl="0" algn="l">
              <a:spcBef>
                <a:spcPts val="0"/>
              </a:spcBef>
              <a:spcAft>
                <a:spcPts val="0"/>
              </a:spcAft>
              <a:buNone/>
            </a:pPr>
            <a:r>
              <a:rPr lang="en" sz="500">
                <a:solidFill>
                  <a:schemeClr val="dk1"/>
                </a:solidFill>
                <a:highlight>
                  <a:srgbClr val="FFE599"/>
                </a:highlight>
              </a:rPr>
              <a:t>   forcing will not be particularly focused before sunset. However, as</a:t>
            </a:r>
            <a:endParaRPr sz="500">
              <a:solidFill>
                <a:schemeClr val="dk1"/>
              </a:solidFill>
              <a:highlight>
                <a:srgbClr val="FFE599"/>
              </a:highlight>
            </a:endParaRPr>
          </a:p>
          <a:p>
            <a:pPr indent="0" lvl="0" marL="0" rtl="0" algn="l">
              <a:spcBef>
                <a:spcPts val="0"/>
              </a:spcBef>
              <a:spcAft>
                <a:spcPts val="0"/>
              </a:spcAft>
              <a:buNone/>
            </a:pPr>
            <a:r>
              <a:rPr lang="en" sz="500">
                <a:solidFill>
                  <a:schemeClr val="dk1"/>
                </a:solidFill>
                <a:highlight>
                  <a:srgbClr val="FFE599"/>
                </a:highlight>
              </a:rPr>
              <a:t>   the short wave digs southeast, scattered convection will likely</a:t>
            </a:r>
            <a:endParaRPr sz="500">
              <a:solidFill>
                <a:schemeClr val="dk1"/>
              </a:solidFill>
              <a:highlight>
                <a:srgbClr val="FFE599"/>
              </a:highlight>
            </a:endParaRPr>
          </a:p>
          <a:p>
            <a:pPr indent="0" lvl="0" marL="0" rtl="0" algn="l">
              <a:spcBef>
                <a:spcPts val="0"/>
              </a:spcBef>
              <a:spcAft>
                <a:spcPts val="0"/>
              </a:spcAft>
              <a:buNone/>
            </a:pPr>
            <a:r>
              <a:rPr lang="en" sz="500">
                <a:solidFill>
                  <a:schemeClr val="dk1"/>
                </a:solidFill>
                <a:highlight>
                  <a:srgbClr val="FFE599"/>
                </a:highlight>
              </a:rPr>
              <a:t>   develop near the boundary over central IA. Forecast soundings favor</a:t>
            </a:r>
            <a:endParaRPr sz="500">
              <a:solidFill>
                <a:schemeClr val="dk1"/>
              </a:solidFill>
              <a:highlight>
                <a:srgbClr val="FFE599"/>
              </a:highlight>
            </a:endParaRPr>
          </a:p>
          <a:p>
            <a:pPr indent="0" lvl="0" marL="0" rtl="0" algn="l">
              <a:spcBef>
                <a:spcPts val="0"/>
              </a:spcBef>
              <a:spcAft>
                <a:spcPts val="0"/>
              </a:spcAft>
              <a:buNone/>
            </a:pPr>
            <a:r>
              <a:rPr lang="en" sz="500">
                <a:solidFill>
                  <a:schemeClr val="dk1"/>
                </a:solidFill>
                <a:highlight>
                  <a:srgbClr val="FFE599"/>
                </a:highlight>
              </a:rPr>
              <a:t>   supercells, which should mature and dig east-southeast toward a very</a:t>
            </a:r>
            <a:endParaRPr sz="500">
              <a:solidFill>
                <a:schemeClr val="dk1"/>
              </a:solidFill>
              <a:highlight>
                <a:srgbClr val="FFE599"/>
              </a:highlight>
            </a:endParaRPr>
          </a:p>
          <a:p>
            <a:pPr indent="0" lvl="0" marL="0" rtl="0" algn="l">
              <a:spcBef>
                <a:spcPts val="0"/>
              </a:spcBef>
              <a:spcAft>
                <a:spcPts val="0"/>
              </a:spcAft>
              <a:buNone/>
            </a:pPr>
            <a:r>
              <a:rPr lang="en" sz="500">
                <a:solidFill>
                  <a:schemeClr val="dk1"/>
                </a:solidFill>
                <a:highlight>
                  <a:srgbClr val="FFE599"/>
                </a:highlight>
              </a:rPr>
              <a:t>   unstable air mass with MUCAPE in excess of 4000 J/kg. Very steep</a:t>
            </a:r>
            <a:endParaRPr sz="500">
              <a:solidFill>
                <a:schemeClr val="dk1"/>
              </a:solidFill>
              <a:highlight>
                <a:srgbClr val="FFE599"/>
              </a:highlight>
            </a:endParaRPr>
          </a:p>
          <a:p>
            <a:pPr indent="0" lvl="0" marL="0" rtl="0" algn="l">
              <a:spcBef>
                <a:spcPts val="0"/>
              </a:spcBef>
              <a:spcAft>
                <a:spcPts val="0"/>
              </a:spcAft>
              <a:buNone/>
            </a:pPr>
            <a:r>
              <a:rPr lang="en" sz="500">
                <a:solidFill>
                  <a:schemeClr val="dk1"/>
                </a:solidFill>
                <a:highlight>
                  <a:srgbClr val="FFE599"/>
                </a:highlight>
              </a:rPr>
              <a:t>   lapse rates and favorably forced/sheared environment suggest very</a:t>
            </a:r>
            <a:endParaRPr sz="500">
              <a:solidFill>
                <a:schemeClr val="dk1"/>
              </a:solidFill>
              <a:highlight>
                <a:srgbClr val="FFE599"/>
              </a:highlight>
            </a:endParaRPr>
          </a:p>
          <a:p>
            <a:pPr indent="0" lvl="0" marL="0" rtl="0" algn="l">
              <a:spcBef>
                <a:spcPts val="0"/>
              </a:spcBef>
              <a:spcAft>
                <a:spcPts val="0"/>
              </a:spcAft>
              <a:buNone/>
            </a:pPr>
            <a:r>
              <a:rPr lang="en" sz="500">
                <a:solidFill>
                  <a:schemeClr val="dk1"/>
                </a:solidFill>
                <a:highlight>
                  <a:srgbClr val="FFE599"/>
                </a:highlight>
              </a:rPr>
              <a:t>   large hail with the stronger storms. Additionally, while these</a:t>
            </a:r>
            <a:endParaRPr sz="500">
              <a:solidFill>
                <a:schemeClr val="dk1"/>
              </a:solidFill>
              <a:highlight>
                <a:srgbClr val="FFE599"/>
              </a:highlight>
            </a:endParaRPr>
          </a:p>
          <a:p>
            <a:pPr indent="0" lvl="0" marL="0" rtl="0" algn="l">
              <a:spcBef>
                <a:spcPts val="0"/>
              </a:spcBef>
              <a:spcAft>
                <a:spcPts val="0"/>
              </a:spcAft>
              <a:buNone/>
            </a:pPr>
            <a:r>
              <a:rPr lang="en" sz="500">
                <a:solidFill>
                  <a:schemeClr val="dk1"/>
                </a:solidFill>
                <a:highlight>
                  <a:srgbClr val="FFE599"/>
                </a:highlight>
              </a:rPr>
              <a:t>   updrafts may be slightly elevated, low-level shear appears favorable</a:t>
            </a:r>
            <a:endParaRPr sz="500">
              <a:solidFill>
                <a:schemeClr val="dk1"/>
              </a:solidFill>
              <a:highlight>
                <a:srgbClr val="FFE599"/>
              </a:highlight>
            </a:endParaRPr>
          </a:p>
          <a:p>
            <a:pPr indent="0" lvl="0" marL="0" rtl="0" algn="l">
              <a:spcBef>
                <a:spcPts val="0"/>
              </a:spcBef>
              <a:spcAft>
                <a:spcPts val="0"/>
              </a:spcAft>
              <a:buNone/>
            </a:pPr>
            <a:r>
              <a:rPr lang="en" sz="500">
                <a:solidFill>
                  <a:schemeClr val="dk1"/>
                </a:solidFill>
                <a:highlight>
                  <a:srgbClr val="FFE599"/>
                </a:highlight>
              </a:rPr>
              <a:t>   for some risk of tornadoes. Latest HREF guidance supports this</a:t>
            </a:r>
            <a:endParaRPr sz="500">
              <a:solidFill>
                <a:schemeClr val="dk1"/>
              </a:solidFill>
              <a:highlight>
                <a:srgbClr val="FFE599"/>
              </a:highlight>
            </a:endParaRPr>
          </a:p>
          <a:p>
            <a:pPr indent="0" lvl="0" marL="0" rtl="0" algn="l">
              <a:spcBef>
                <a:spcPts val="0"/>
              </a:spcBef>
              <a:spcAft>
                <a:spcPts val="0"/>
              </a:spcAft>
              <a:buNone/>
            </a:pPr>
            <a:r>
              <a:rPr lang="en" sz="500">
                <a:solidFill>
                  <a:schemeClr val="dk1"/>
                </a:solidFill>
                <a:highlight>
                  <a:srgbClr val="FFE599"/>
                </a:highlight>
              </a:rPr>
              <a:t>   scenario with a cluster of supercells evolving over IA and growing</a:t>
            </a:r>
            <a:endParaRPr sz="500">
              <a:solidFill>
                <a:schemeClr val="dk1"/>
              </a:solidFill>
              <a:highlight>
                <a:srgbClr val="FFE599"/>
              </a:highlight>
            </a:endParaRPr>
          </a:p>
          <a:p>
            <a:pPr indent="0" lvl="0" marL="0" rtl="0" algn="l">
              <a:spcBef>
                <a:spcPts val="0"/>
              </a:spcBef>
              <a:spcAft>
                <a:spcPts val="0"/>
              </a:spcAft>
              <a:buNone/>
            </a:pPr>
            <a:r>
              <a:rPr lang="en" sz="500">
                <a:solidFill>
                  <a:schemeClr val="dk1"/>
                </a:solidFill>
                <a:highlight>
                  <a:srgbClr val="FFE599"/>
                </a:highlight>
              </a:rPr>
              <a:t>   upscale as they spread toward central IL during the late evening.</a:t>
            </a:r>
            <a:endParaRPr sz="500">
              <a:solidFill>
                <a:schemeClr val="dk1"/>
              </a:solidFill>
              <a:highlight>
                <a:srgbClr val="FFE599"/>
              </a:highlight>
            </a:endParaRPr>
          </a:p>
          <a:p>
            <a:pPr indent="0" lvl="0" marL="0" rtl="0" algn="l">
              <a:spcBef>
                <a:spcPts val="0"/>
              </a:spcBef>
              <a:spcAft>
                <a:spcPts val="0"/>
              </a:spcAft>
              <a:buNone/>
            </a:pPr>
            <a:r>
              <a:rPr lang="en" sz="500">
                <a:solidFill>
                  <a:schemeClr val="dk1"/>
                </a:solidFill>
                <a:highlight>
                  <a:srgbClr val="FFE599"/>
                </a:highlight>
              </a:rPr>
              <a:t>   Damaging winds may also occur, especially if storm mergers and</a:t>
            </a:r>
            <a:endParaRPr sz="500">
              <a:solidFill>
                <a:schemeClr val="dk1"/>
              </a:solidFill>
              <a:highlight>
                <a:srgbClr val="FFE599"/>
              </a:highlight>
            </a:endParaRPr>
          </a:p>
          <a:p>
            <a:pPr indent="0" lvl="0" marL="0" rtl="0" algn="l">
              <a:spcBef>
                <a:spcPts val="0"/>
              </a:spcBef>
              <a:spcAft>
                <a:spcPts val="0"/>
              </a:spcAft>
              <a:buClr>
                <a:schemeClr val="dk1"/>
              </a:buClr>
              <a:buSzPts val="1100"/>
              <a:buFont typeface="Arial"/>
              <a:buNone/>
            </a:pPr>
            <a:r>
              <a:rPr lang="en" sz="500">
                <a:solidFill>
                  <a:schemeClr val="dk1"/>
                </a:solidFill>
                <a:highlight>
                  <a:srgbClr val="FFE599"/>
                </a:highlight>
              </a:rPr>
              <a:t>   bow-type features evolve.</a:t>
            </a:r>
            <a:endParaRPr sz="500">
              <a:solidFill>
                <a:schemeClr val="dk1"/>
              </a:solidFill>
              <a:highlight>
                <a:srgbClr val="FFE599"/>
              </a:highlight>
            </a:endParaRPr>
          </a:p>
          <a:p>
            <a:pPr indent="0" lvl="0" marL="0" rtl="0" algn="l">
              <a:spcBef>
                <a:spcPts val="0"/>
              </a:spcBef>
              <a:spcAft>
                <a:spcPts val="0"/>
              </a:spcAft>
              <a:buNone/>
            </a:pPr>
            <a:r>
              <a:t/>
            </a:r>
            <a:endParaRPr/>
          </a:p>
        </p:txBody>
      </p:sp>
      <p:pic>
        <p:nvPicPr>
          <p:cNvPr id="161" name="Google Shape;161;p22"/>
          <p:cNvPicPr preferRelativeResize="0"/>
          <p:nvPr/>
        </p:nvPicPr>
        <p:blipFill>
          <a:blip r:embed="rId3">
            <a:alphaModFix/>
          </a:blip>
          <a:stretch>
            <a:fillRect/>
          </a:stretch>
        </p:blipFill>
        <p:spPr>
          <a:xfrm>
            <a:off x="6077597" y="1681250"/>
            <a:ext cx="2776954" cy="1891050"/>
          </a:xfrm>
          <a:prstGeom prst="rect">
            <a:avLst/>
          </a:prstGeom>
          <a:noFill/>
          <a:ln>
            <a:noFill/>
          </a:ln>
        </p:spPr>
      </p:pic>
      <p:sp>
        <p:nvSpPr>
          <p:cNvPr id="162" name="Google Shape;162;p22"/>
          <p:cNvSpPr txBox="1"/>
          <p:nvPr/>
        </p:nvSpPr>
        <p:spPr>
          <a:xfrm>
            <a:off x="6077525" y="1222075"/>
            <a:ext cx="2777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t>Example discussion from</a:t>
            </a:r>
            <a:endParaRPr b="1" sz="1200"/>
          </a:p>
          <a:p>
            <a:pPr indent="0" lvl="0" marL="0" rtl="0" algn="ctr">
              <a:spcBef>
                <a:spcPts val="0"/>
              </a:spcBef>
              <a:spcAft>
                <a:spcPts val="0"/>
              </a:spcAft>
              <a:buNone/>
            </a:pPr>
            <a:r>
              <a:rPr b="1" lang="en" sz="1200"/>
              <a:t>06Z Day 1 Sept 18, 2022</a:t>
            </a:r>
            <a:endParaRPr b="1" sz="12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